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9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04" r:id="rId2"/>
    <p:sldId id="312" r:id="rId3"/>
    <p:sldId id="282" r:id="rId4"/>
    <p:sldId id="291" r:id="rId5"/>
    <p:sldId id="290" r:id="rId6"/>
    <p:sldId id="261" r:id="rId7"/>
    <p:sldId id="303" r:id="rId8"/>
    <p:sldId id="306" r:id="rId9"/>
    <p:sldId id="293" r:id="rId10"/>
    <p:sldId id="294" r:id="rId11"/>
    <p:sldId id="296" r:id="rId12"/>
    <p:sldId id="298" r:id="rId13"/>
    <p:sldId id="297" r:id="rId14"/>
    <p:sldId id="299" r:id="rId15"/>
    <p:sldId id="300" r:id="rId16"/>
    <p:sldId id="301" r:id="rId17"/>
    <p:sldId id="302" r:id="rId18"/>
    <p:sldId id="295" r:id="rId19"/>
    <p:sldId id="274" r:id="rId20"/>
    <p:sldId id="285" r:id="rId21"/>
    <p:sldId id="292" r:id="rId22"/>
    <p:sldId id="284" r:id="rId23"/>
    <p:sldId id="286" r:id="rId24"/>
    <p:sldId id="262" r:id="rId25"/>
    <p:sldId id="263" r:id="rId26"/>
    <p:sldId id="264" r:id="rId27"/>
    <p:sldId id="258" r:id="rId28"/>
    <p:sldId id="266" r:id="rId29"/>
    <p:sldId id="287" r:id="rId30"/>
    <p:sldId id="267" r:id="rId31"/>
    <p:sldId id="288" r:id="rId32"/>
    <p:sldId id="265" r:id="rId33"/>
    <p:sldId id="269" r:id="rId34"/>
    <p:sldId id="308" r:id="rId35"/>
    <p:sldId id="309" r:id="rId36"/>
    <p:sldId id="276" r:id="rId37"/>
    <p:sldId id="310" r:id="rId38"/>
    <p:sldId id="307" r:id="rId39"/>
    <p:sldId id="279" r:id="rId40"/>
    <p:sldId id="305" r:id="rId41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B090"/>
    <a:srgbClr val="FFCC00"/>
    <a:srgbClr val="93004A"/>
    <a:srgbClr val="6699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660B408-B3CF-4A94-85FC-2B1E0A45F4A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60" autoAdjust="0"/>
    <p:restoredTop sz="94607" autoAdjust="0"/>
  </p:normalViewPr>
  <p:slideViewPr>
    <p:cSldViewPr snapToGrid="0">
      <p:cViewPr varScale="1">
        <p:scale>
          <a:sx n="79" d="100"/>
          <a:sy n="79" d="100"/>
        </p:scale>
        <p:origin x="72" y="102"/>
      </p:cViewPr>
      <p:guideLst/>
    </p:cSldViewPr>
  </p:slideViewPr>
  <p:outlineViewPr>
    <p:cViewPr>
      <p:scale>
        <a:sx n="33" d="100"/>
        <a:sy n="33" d="100"/>
      </p:scale>
      <p:origin x="0" y="-2134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82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\Desktop\Continuidad%20laboral%20y%20acad&#233;mica%20ante%20el%20COVID%2019.%20Segunda%20edici&#243;n%202021\Dimensi&#243;n%20Sanitaria.%20Resultados%20UAEM%20vs%20COVID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\Desktop\Continuidad%20laboral%20y%20acad&#233;mica%20ante%20el%20COVID%2019.%20Segunda%20edici&#243;n%202021\Dimensi&#243;n%20Riesgo%20presencial.%20Resultados%20UAEM%20vs%20COVID%20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\Desktop\Continuidad%20laboral%20y%20acad&#233;mica%20ante%20el%20COVID%2019.%20Segunda%20edici&#243;n%202021\Dimensi&#243;n%20Riesgo%20presencial.%20Resultados%20UAEM%20vs%20COVID%20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\Desktop\Continuidad%20laboral%20y%20acad&#233;mica%20ante%20el%20COVID%2019.%20Segunda%20edici&#243;n%202021\Dimensi&#243;n%20Riesgo%20presencial.%20Resultados%20UAEM%20vs%20COVID%20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\Desktop\Continuidad%20laboral%20y%20acad&#233;mica%20ante%20el%20COVID%2019.%20Segunda%20edici&#243;n%202021\Dimensi&#243;n%20Riesgo%20presencial.%20Resultados%20UAEM%20vs%20COVID%20202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\Desktop\Continuidad%20laboral%20y%20acad&#233;mica%20ante%20el%20COVID%2019.%20Segunda%20edici&#243;n%202021\Dimensi&#243;n%20Riesgo%20presencial.%20Resultados%20UAEM%20vs%20COVID%20202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\Desktop\Continuidad%20laboral%20y%20acad&#233;mica%20ante%20el%20COVID%2019.%20Segunda%20edici&#243;n%202021\Dimensi&#243;n%20Riesgo%20presencial.%20Resultados%20UAEM%20vs%20COVID%20202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\Desktop\Continuidad%20laboral%20y%20acad&#233;mica%20ante%20el%20COVID%2019.%20Segunda%20edici&#243;n%202021\Dimensi&#243;n%20Riesgo%20presencial.%20Resultados%20UAEM%20vs%20COVID%20202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ren\Desktop\Continuidad%20laboral%20y%20acad&#233;mica%20ante%20el%20COVID%2019.%20Segunda%20edici&#243;n%202021\Dimensi&#243;n%20Riesgo%20presencial.%20Resultados%20UAEM%20vs%20COVID%20202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124247684516145E-2"/>
          <c:y val="0.15332821101678387"/>
          <c:w val="0.9557515046309677"/>
          <c:h val="0.6361769473097318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Dificultades debido a la lejanía de mi hogar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Contar con los insumos necesarios para la limpieza y desinfección del hogar</c:v>
                </c:pt>
                <c:pt idx="1">
                  <c:v>Acceder a un servicio médico en caso de algún posible contagio</c:v>
                </c:pt>
                <c:pt idx="2">
                  <c:v>Mantener un resguardo corresponsable y de movilidad restringida</c:v>
                </c:pt>
                <c:pt idx="3">
                  <c:v>Apoyar a sectores económicamente vulnerables y grupos sociales desvalidos</c:v>
                </c:pt>
              </c:strCache>
            </c:strRef>
          </c:cat>
          <c:val>
            <c:numRef>
              <c:f>Hoja1!$B$2:$B$5</c:f>
              <c:numCache>
                <c:formatCode>###0%</c:formatCode>
                <c:ptCount val="4"/>
                <c:pt idx="0">
                  <c:v>5.3999999999999999E-2</c:v>
                </c:pt>
                <c:pt idx="1">
                  <c:v>7.9000000000000001E-2</c:v>
                </c:pt>
                <c:pt idx="2">
                  <c:v>4.5999999999999999E-2</c:v>
                </c:pt>
                <c:pt idx="3">
                  <c:v>8.1000000000000003E-2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Dificultades por falta de recursos económicos</c:v>
                </c:pt>
              </c:strCache>
            </c:strRef>
          </c:tx>
          <c:spPr>
            <a:solidFill>
              <a:srgbClr val="93004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Contar con los insumos necesarios para la limpieza y desinfección del hogar</c:v>
                </c:pt>
                <c:pt idx="1">
                  <c:v>Acceder a un servicio médico en caso de algún posible contagio</c:v>
                </c:pt>
                <c:pt idx="2">
                  <c:v>Mantener un resguardo corresponsable y de movilidad restringida</c:v>
                </c:pt>
                <c:pt idx="3">
                  <c:v>Apoyar a sectores económicamente vulnerables y grupos sociales desvalidos</c:v>
                </c:pt>
              </c:strCache>
            </c:strRef>
          </c:cat>
          <c:val>
            <c:numRef>
              <c:f>Hoja1!$C$2:$C$5</c:f>
              <c:numCache>
                <c:formatCode>###0%</c:formatCode>
                <c:ptCount val="4"/>
                <c:pt idx="0">
                  <c:v>0.22900000000000001</c:v>
                </c:pt>
                <c:pt idx="1">
                  <c:v>0.27</c:v>
                </c:pt>
                <c:pt idx="2">
                  <c:v>0.17499999999999999</c:v>
                </c:pt>
                <c:pt idx="3">
                  <c:v>0.45800000000000002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No existe impedimento o dificultad</c:v>
                </c:pt>
              </c:strCache>
            </c:strRef>
          </c:tx>
          <c:spPr>
            <a:solidFill>
              <a:srgbClr val="3EB09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Contar con los insumos necesarios para la limpieza y desinfección del hogar</c:v>
                </c:pt>
                <c:pt idx="1">
                  <c:v>Acceder a un servicio médico en caso de algún posible contagio</c:v>
                </c:pt>
                <c:pt idx="2">
                  <c:v>Mantener un resguardo corresponsable y de movilidad restringida</c:v>
                </c:pt>
                <c:pt idx="3">
                  <c:v>Apoyar a sectores económicamente vulnerables y grupos sociales desvalidos</c:v>
                </c:pt>
              </c:strCache>
            </c:strRef>
          </c:cat>
          <c:val>
            <c:numRef>
              <c:f>Hoja1!$D$2:$D$5</c:f>
              <c:numCache>
                <c:formatCode>###0%</c:formatCode>
                <c:ptCount val="4"/>
                <c:pt idx="0">
                  <c:v>0.71599999999999997</c:v>
                </c:pt>
                <c:pt idx="1">
                  <c:v>0.65100000000000002</c:v>
                </c:pt>
                <c:pt idx="2">
                  <c:v>0.77800000000000002</c:v>
                </c:pt>
                <c:pt idx="3">
                  <c:v>0.46100000000000002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17179976"/>
        <c:axId val="144479024"/>
      </c:barChart>
      <c:catAx>
        <c:axId val="217179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200" b="1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44479024"/>
        <c:crosses val="autoZero"/>
        <c:auto val="1"/>
        <c:lblAlgn val="ctr"/>
        <c:lblOffset val="100"/>
        <c:noMultiLvlLbl val="0"/>
      </c:catAx>
      <c:valAx>
        <c:axId val="1444790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7179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1.6349278958177602E-2"/>
          <c:w val="1"/>
          <c:h val="0.120815593006799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0.34449066198762957"/>
          <c:y val="0.13647776460874744"/>
          <c:w val="0.28959296742310808"/>
          <c:h val="0.74176867959424519"/>
        </c:manualLayout>
      </c:layout>
      <c:doughnutChart>
        <c:varyColors val="1"/>
        <c:ser>
          <c:idx val="0"/>
          <c:order val="0"/>
          <c:tx>
            <c:strRef>
              <c:f>Sheet1!$K$102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3EB09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Sheet1!$L$101:$O$101</c:f>
              <c:strCache>
                <c:ptCount val="4"/>
                <c:pt idx="0">
                  <c:v>No existen las condiciones adecuadas para reanudar las actividades presenciales, se debe mantener el modelo de trabajo /estudio a distancia</c:v>
                </c:pt>
                <c:pt idx="1">
                  <c:v>Sí, pero solo en las unidades de aprendizaje que requieran la asistencia presencial para prácticas en talleres y laboratorios, manteniendo aquellas de carácter teórico en el modelo a distancia</c:v>
                </c:pt>
                <c:pt idx="2">
                  <c:v>Sí, tomando las medidas pertinentes todos pueden reanudar  con normailidad las actividades académicas y reducir el riesgo de contagio</c:v>
                </c:pt>
                <c:pt idx="3">
                  <c:v>Únicamente sí el regreso a las aulas es en grupos reducidos o divididos</c:v>
                </c:pt>
              </c:strCache>
            </c:strRef>
          </c:cat>
          <c:val>
            <c:numRef>
              <c:f>Sheet1!$L$102:$O$102</c:f>
              <c:numCache>
                <c:formatCode>###0.0%</c:formatCode>
                <c:ptCount val="4"/>
                <c:pt idx="0">
                  <c:v>0.13918305597579425</c:v>
                </c:pt>
                <c:pt idx="1">
                  <c:v>0.25945537065052948</c:v>
                </c:pt>
                <c:pt idx="2" formatCode="0.0%">
                  <c:v>0.5</c:v>
                </c:pt>
                <c:pt idx="3">
                  <c:v>0.10136157337367627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414301133868424"/>
          <c:y val="3.370772954788063E-3"/>
          <c:w val="0.33640753390229577"/>
          <c:h val="0.986467991950633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3448600174978127"/>
          <c:y val="9.72222222222222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Sheet1!$K$103</c:f>
              <c:strCache>
                <c:ptCount val="1"/>
                <c:pt idx="0">
                  <c:v>Académico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3EB09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3"/>
              <c:tx>
                <c:rich>
                  <a:bodyPr/>
                  <a:lstStyle/>
                  <a:p>
                    <a:fld id="{1088803A-BAC1-4437-BB51-E2577BD6F343}" type="PERCENTAGE">
                      <a:rPr lang="en-US">
                        <a:solidFill>
                          <a:schemeClr val="bg1"/>
                        </a:solidFill>
                      </a:rPr>
                      <a:pPr/>
                      <a:t>[PORCENTAJE]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Sheet1!$L$101:$O$101</c:f>
              <c:strCache>
                <c:ptCount val="4"/>
                <c:pt idx="0">
                  <c:v>No existen las condiciones adecuadas para reanudar las actividades presenciales, se debe mantener el modelo de trabajo /estudio a distancia</c:v>
                </c:pt>
                <c:pt idx="1">
                  <c:v>Sí, pero solo en las unidades de aprendizaje que requieran la asistencia presencial para prácticas en talleres y laboratorios, manteniendo aquellas de carácter teórico en el modelo a distancia</c:v>
                </c:pt>
                <c:pt idx="2">
                  <c:v>Sí, tomando las medidas pertinentes todos pueden reanudar  con normailidad las actividades académicas y reducir el riesgo de contagio</c:v>
                </c:pt>
                <c:pt idx="3">
                  <c:v>Únicamente sí el regreso a las aulas es en grupos reducidos o divididos</c:v>
                </c:pt>
              </c:strCache>
            </c:strRef>
          </c:cat>
          <c:val>
            <c:numRef>
              <c:f>Sheet1!$L$103:$O$103</c:f>
              <c:numCache>
                <c:formatCode>###0.0%</c:formatCode>
                <c:ptCount val="4"/>
                <c:pt idx="0">
                  <c:v>0.18367346938775511</c:v>
                </c:pt>
                <c:pt idx="1">
                  <c:v>0.23469387755102042</c:v>
                </c:pt>
                <c:pt idx="2" formatCode="0.0%">
                  <c:v>0.37755102040816324</c:v>
                </c:pt>
                <c:pt idx="3">
                  <c:v>0.20408163265306123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9230555555555554"/>
          <c:y val="9.25925925925925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Sheet1!$K$104</c:f>
              <c:strCache>
                <c:ptCount val="1"/>
                <c:pt idx="0">
                  <c:v>Administrativo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3EB09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Sheet1!$L$101:$O$101</c:f>
              <c:strCache>
                <c:ptCount val="4"/>
                <c:pt idx="0">
                  <c:v>No existen las condiciones adecuadas para reanudar las actividades presenciales, se debe mantener el modelo de trabajo /estudio a distancia</c:v>
                </c:pt>
                <c:pt idx="1">
                  <c:v>Sí, pero solo en las unidades de aprendizaje que requieran la asistencia presencial para prácticas en talleres y laboratorios, manteniendo aquellas de carácter teórico en el modelo a distancia</c:v>
                </c:pt>
                <c:pt idx="2">
                  <c:v>Sí, tomando las medidas pertinentes todos pueden reanudar  con normailidad las actividades académicas y reducir el riesgo de contagio</c:v>
                </c:pt>
                <c:pt idx="3">
                  <c:v>Únicamente sí el regreso a las aulas es en grupos reducidos o divididos</c:v>
                </c:pt>
              </c:strCache>
            </c:strRef>
          </c:cat>
          <c:val>
            <c:numRef>
              <c:f>Sheet1!$L$104:$O$104</c:f>
              <c:numCache>
                <c:formatCode>###0.0%</c:formatCode>
                <c:ptCount val="4"/>
                <c:pt idx="0">
                  <c:v>0.16071428571428573</c:v>
                </c:pt>
                <c:pt idx="1">
                  <c:v>0.39285714285714285</c:v>
                </c:pt>
                <c:pt idx="2" formatCode="0.0%">
                  <c:v>0.2857142857142857</c:v>
                </c:pt>
                <c:pt idx="3">
                  <c:v>0.16071428571428573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6739987454568457"/>
          <c:y val="8.79629629629629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Sheet1!$K$105</c:f>
              <c:strCache>
                <c:ptCount val="1"/>
                <c:pt idx="0">
                  <c:v>Estudiantil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3EB09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Sheet1!$L$101:$O$101</c:f>
              <c:strCache>
                <c:ptCount val="4"/>
                <c:pt idx="0">
                  <c:v>No existen las condiciones adecuadas para reanudar las actividades presenciales, se debe mantener el modelo de trabajo /estudio a distancia</c:v>
                </c:pt>
                <c:pt idx="1">
                  <c:v>Sí, pero solo en las unidades de aprendizaje que requieran la asistencia presencial para prácticas en talleres y laboratorios, manteniendo aquellas de carácter teórico en el modelo a distancia</c:v>
                </c:pt>
                <c:pt idx="2">
                  <c:v>Sí, tomando las medidas pertinentes todos pueden reanudar  con normailidad las actividades académicas y reducir el riesgo de contagio</c:v>
                </c:pt>
                <c:pt idx="3">
                  <c:v>Únicamente sí el regreso a las aulas es en grupos reducidos o divididos</c:v>
                </c:pt>
              </c:strCache>
            </c:strRef>
          </c:cat>
          <c:val>
            <c:numRef>
              <c:f>Sheet1!$L$105:$O$105</c:f>
              <c:numCache>
                <c:formatCode>###0.0%</c:formatCode>
                <c:ptCount val="4"/>
                <c:pt idx="0">
                  <c:v>0.13441780821917809</c:v>
                </c:pt>
                <c:pt idx="1">
                  <c:v>0.25513698630136988</c:v>
                </c:pt>
                <c:pt idx="2" formatCode="0.0%">
                  <c:v>0.52054794520547942</c:v>
                </c:pt>
                <c:pt idx="3">
                  <c:v>8.9897260273972601E-2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0.11843706280014382"/>
          <c:y val="0.20386602171377888"/>
          <c:w val="0.69359930510809631"/>
          <c:h val="0.79613397828622112"/>
        </c:manualLayout>
      </c:layout>
      <c:doughnutChart>
        <c:varyColors val="1"/>
        <c:ser>
          <c:idx val="0"/>
          <c:order val="0"/>
          <c:tx>
            <c:strRef>
              <c:f>Sheet1!$K$121</c:f>
              <c:strCache>
                <c:ptCount val="1"/>
                <c:pt idx="0">
                  <c:v>Académico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Sheet1!$L$119:$N$119</c:f>
              <c:strCache>
                <c:ptCount val="3"/>
                <c:pt idx="0">
                  <c:v>No, no existen las condiciones adecuadas para reanudar las actividades presenciales, se debe mantener el modelo de trabajo  a distancia</c:v>
                </c:pt>
                <c:pt idx="1">
                  <c:v>Sí, es posible tomar las medidas pertinentes, en los espacios administrativos por lo que se puede reanudar las actividades y reducir el riesgo de contagio</c:v>
                </c:pt>
                <c:pt idx="2">
                  <c:v>Sí, pero solo en los espacios administrativos esenciales que brinden servicios al universitario y al público en general</c:v>
                </c:pt>
              </c:strCache>
            </c:strRef>
          </c:cat>
          <c:val>
            <c:numRef>
              <c:f>Sheet1!$L$121:$N$121</c:f>
              <c:numCache>
                <c:formatCode>###0.0%</c:formatCode>
                <c:ptCount val="3"/>
                <c:pt idx="0">
                  <c:v>0.14285714285714285</c:v>
                </c:pt>
                <c:pt idx="1">
                  <c:v>0.47959183673469385</c:v>
                </c:pt>
                <c:pt idx="2">
                  <c:v>0.37755102040816324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0.11843706280014384"/>
          <c:y val="0.20386602171377888"/>
          <c:w val="0.70264144360945069"/>
          <c:h val="0.79613397828622112"/>
        </c:manualLayout>
      </c:layout>
      <c:doughnutChart>
        <c:varyColors val="1"/>
        <c:ser>
          <c:idx val="0"/>
          <c:order val="0"/>
          <c:tx>
            <c:strRef>
              <c:f>Sheet1!$K$122</c:f>
              <c:strCache>
                <c:ptCount val="1"/>
                <c:pt idx="0">
                  <c:v>Administrativo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3EB09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Sheet1!$L$119:$N$119</c:f>
              <c:strCache>
                <c:ptCount val="3"/>
                <c:pt idx="0">
                  <c:v>No, no existen las condiciones adecuadas para reanudar las actividades presenciales, se debe mantener el modelo de trabajo  a distancia</c:v>
                </c:pt>
                <c:pt idx="1">
                  <c:v>Sí, es posible tomar las medidas pertinentes, en los espacios administrativos por lo que se puede reanudar las actividades y reducir el riesgo de contagio</c:v>
                </c:pt>
                <c:pt idx="2">
                  <c:v>Sí, pero solo en los espacios administrativos esenciales que brinden servicios al universitario y al público en general</c:v>
                </c:pt>
              </c:strCache>
            </c:strRef>
          </c:cat>
          <c:val>
            <c:numRef>
              <c:f>Sheet1!$L$122:$N$122</c:f>
              <c:numCache>
                <c:formatCode>###0.0%</c:formatCode>
                <c:ptCount val="3"/>
                <c:pt idx="0">
                  <c:v>0.10714285714285714</c:v>
                </c:pt>
                <c:pt idx="1">
                  <c:v>0.5178571428571429</c:v>
                </c:pt>
                <c:pt idx="2">
                  <c:v>0.375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0.18625310156030286"/>
          <c:y val="0.2003592956983066"/>
          <c:w val="0.69324758727977609"/>
          <c:h val="0.79964070430169365"/>
        </c:manualLayout>
      </c:layout>
      <c:doughnutChart>
        <c:varyColors val="1"/>
        <c:ser>
          <c:idx val="0"/>
          <c:order val="0"/>
          <c:tx>
            <c:strRef>
              <c:f>Sheet1!$K$123</c:f>
              <c:strCache>
                <c:ptCount val="1"/>
                <c:pt idx="0">
                  <c:v>Estudiantil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3EB09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Sheet1!$L$119:$N$119</c:f>
              <c:strCache>
                <c:ptCount val="3"/>
                <c:pt idx="0">
                  <c:v>No, no existen las condiciones adecuadas para reanudar las actividades presenciales, se debe mantener el modelo de trabajo  a distancia</c:v>
                </c:pt>
                <c:pt idx="1">
                  <c:v>Sí, es posible tomar las medidas pertinentes, en los espacios administrativos por lo que se puede reanudar las actividades y reducir el riesgo de contagio</c:v>
                </c:pt>
                <c:pt idx="2">
                  <c:v>Sí, pero solo en los espacios administrativos esenciales que brinden servicios al universitario y al público en general</c:v>
                </c:pt>
              </c:strCache>
            </c:strRef>
          </c:cat>
          <c:val>
            <c:numRef>
              <c:f>Sheet1!$L$123:$N$123</c:f>
              <c:numCache>
                <c:formatCode>###0.0%</c:formatCode>
                <c:ptCount val="3"/>
                <c:pt idx="0">
                  <c:v>0.10787671232876712</c:v>
                </c:pt>
                <c:pt idx="1">
                  <c:v>0.6095890410958904</c:v>
                </c:pt>
                <c:pt idx="2">
                  <c:v>0.28253424657534248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0.34449066198762957"/>
          <c:y val="0.13647776460874744"/>
          <c:w val="0.28959296742310808"/>
          <c:h val="0.74176867959424519"/>
        </c:manualLayout>
      </c:layout>
      <c:doughnutChart>
        <c:varyColors val="1"/>
        <c:ser>
          <c:idx val="0"/>
          <c:order val="0"/>
          <c:tx>
            <c:strRef>
              <c:f>Sheet1!$K$120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3EB09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Sheet1!$L$119:$N$119</c:f>
              <c:strCache>
                <c:ptCount val="3"/>
                <c:pt idx="0">
                  <c:v>No, no existen las condiciones adecuadas para reanudar las actividades presenciales, se debe mantener el modelo de trabajo  a distancia</c:v>
                </c:pt>
                <c:pt idx="1">
                  <c:v>Sí, es posible tomar las medidas pertinentes, en los espacios administrativos por lo que se puede reanudar las actividades y reducir el riesgo de contagio</c:v>
                </c:pt>
                <c:pt idx="2">
                  <c:v>Sí, pero solo en los espacios administrativos esenciales que brinden servicios al universitario y al público en general</c:v>
                </c:pt>
              </c:strCache>
            </c:strRef>
          </c:cat>
          <c:val>
            <c:numRef>
              <c:f>Sheet1!$L$120:$N$120</c:f>
              <c:numCache>
                <c:formatCode>###0.0%</c:formatCode>
                <c:ptCount val="3"/>
                <c:pt idx="0">
                  <c:v>0.11043872919818457</c:v>
                </c:pt>
                <c:pt idx="1">
                  <c:v>0.59606656580937978</c:v>
                </c:pt>
                <c:pt idx="2">
                  <c:v>0.29349470499243568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3.0754130974211867E-5"/>
          <c:y val="1.3532008049366853E-2"/>
          <c:w val="0.33640753390229577"/>
          <c:h val="0.986467991950633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1-12-15T14:56:53.307" idx="1">
    <p:pos x="10" y="10"/>
    <p:text>Con la tabla se alimentan los datos para actualizar estas gráficas</p:text>
    <p:extLst>
      <p:ext uri="{C676402C-5697-4E1C-873F-D02D1690AC5C}">
        <p15:threadingInfo xmlns:p15="http://schemas.microsoft.com/office/powerpoint/2012/main" timeZoneBias="3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1-12-15T14:59:50.482" idx="2">
    <p:pos x="10" y="10"/>
    <p:text>Con la tabla se alimentan los datos para actualizar estas gráficas</p:text>
    <p:extLst>
      <p:ext uri="{C676402C-5697-4E1C-873F-D02D1690AC5C}">
        <p15:threadingInfo xmlns:p15="http://schemas.microsoft.com/office/powerpoint/2012/main" timeZoneBias="3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="" xmlns:a16="http://schemas.microsoft.com/office/drawing/2014/main" id="{E24F2345-EC98-4DA1-BEDE-E955624755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CC33E638-B8D4-466B-AD53-47551EDA16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736BE0C-1B25-45CE-95C9-D4524C9D317E}" type="datetime1">
              <a:rPr lang="es-ES" smtClean="0"/>
              <a:t>18/02/2022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C2889FA8-6777-4B9D-A1A9-C7DBF5FEA9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="" xmlns:a16="http://schemas.microsoft.com/office/drawing/2014/main" id="{404C72C3-43D9-4379-9293-03F53C8488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A9E2DD4-2E30-4434-A427-2EC50491079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03731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8496A05-01AE-4316-8AE9-CC47A2CB5F9D}" type="datetime1">
              <a:rPr lang="es-ES" noProof="0" smtClean="0"/>
              <a:t>18/02/2022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8375C1-7C5C-42A2-80F2-05631BB3764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725545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174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6154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7666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0671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07998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51524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2915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09404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37366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43935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48432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27923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24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96590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33456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37729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27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47360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28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74578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29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65244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30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81998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31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09325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32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13689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33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5876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214041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34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24863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35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02881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36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28707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37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19387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38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08918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39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0374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0032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30022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6189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8527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2854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09922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="" xmlns:a16="http://schemas.microsoft.com/office/drawing/2014/main" id="{16977C32-6781-4E43-B083-CC319C1A2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rIns="1044000" rtlCol="0" anchor="ctr"/>
          <a:lstStyle>
            <a:lvl1pPr marL="0" indent="0" algn="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 dirty="0"/>
              <a:t>Inserte o arrastre y coloque su foto aquí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37700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ción de números grand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contenido 2">
            <a:extLst>
              <a:ext uri="{FF2B5EF4-FFF2-40B4-BE49-F238E27FC236}">
                <a16:creationId xmlns="" xmlns:a16="http://schemas.microsoft.com/office/drawing/2014/main" id="{C4908609-0EC4-4718-AC46-A50BB2DA333E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1790100" y="2701131"/>
            <a:ext cx="4113900" cy="282813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5" name="Marcador de posición de contenido 3">
            <a:extLst>
              <a:ext uri="{FF2B5EF4-FFF2-40B4-BE49-F238E27FC236}">
                <a16:creationId xmlns="" xmlns:a16="http://schemas.microsoft.com/office/drawing/2014/main" id="{C61EBC7C-80CF-489F-86B3-5894908189E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658100" y="2701131"/>
            <a:ext cx="4113900" cy="282813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1" name="Marcador de texto 3">
            <a:extLst>
              <a:ext uri="{FF2B5EF4-FFF2-40B4-BE49-F238E27FC236}">
                <a16:creationId xmlns="" xmlns:a16="http://schemas.microsoft.com/office/drawing/2014/main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793079" y="1728000"/>
            <a:ext cx="4122920" cy="735800"/>
          </a:xfrm>
          <a:noFill/>
        </p:spPr>
        <p:txBody>
          <a:bodyPr rtlCol="0" anchor="t"/>
          <a:lstStyle>
            <a:lvl1pPr marL="0" indent="0" algn="l">
              <a:buNone/>
              <a:defRPr sz="54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1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867F0EAC-0FF4-447C-8EE4-2B107165DF3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55762" y="1722438"/>
            <a:ext cx="4104437" cy="735749"/>
          </a:xfrm>
        </p:spPr>
        <p:txBody>
          <a:bodyPr rtlCol="0" anchor="t"/>
          <a:lstStyle>
            <a:lvl1pPr marL="0" indent="0">
              <a:buNone/>
              <a:defRPr sz="54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2</a:t>
            </a:r>
          </a:p>
        </p:txBody>
      </p:sp>
      <p:sp>
        <p:nvSpPr>
          <p:cNvPr id="16" name="Marcador de texto 5">
            <a:extLst>
              <a:ext uri="{FF2B5EF4-FFF2-40B4-BE49-F238E27FC236}">
                <a16:creationId xmlns="" xmlns:a16="http://schemas.microsoft.com/office/drawing/2014/main" id="{DED90C13-8D49-4652-B68A-A0B5084BB4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17595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ción de números grand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3">
            <a:extLst>
              <a:ext uri="{FF2B5EF4-FFF2-40B4-BE49-F238E27FC236}">
                <a16:creationId xmlns="" xmlns:a16="http://schemas.microsoft.com/office/drawing/2014/main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93150"/>
            <a:ext cx="4348065" cy="4348065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rtlCol="0"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Encabezado de la sección</a:t>
            </a:r>
          </a:p>
        </p:txBody>
      </p:sp>
      <p:sp>
        <p:nvSpPr>
          <p:cNvPr id="12" name="Marcador de texto 9">
            <a:extLst>
              <a:ext uri="{FF2B5EF4-FFF2-40B4-BE49-F238E27FC236}">
                <a16:creationId xmlns="" xmlns:a16="http://schemas.microsoft.com/office/drawing/2014/main" id="{C15F42E2-EE95-4479-80E9-94A75E9D6E9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9330" y="1767887"/>
            <a:ext cx="3998591" cy="3998591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es-ES" noProof="0"/>
              <a:t>Encabezado de la sección</a:t>
            </a:r>
          </a:p>
        </p:txBody>
      </p:sp>
      <p:sp>
        <p:nvSpPr>
          <p:cNvPr id="9" name="Marcador de texto 9">
            <a:extLst>
              <a:ext uri="{FF2B5EF4-FFF2-40B4-BE49-F238E27FC236}">
                <a16:creationId xmlns="" xmlns:a16="http://schemas.microsoft.com/office/drawing/2014/main" id="{4059823C-F505-4D2A-854E-5144BD58A76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207063"/>
            <a:ext cx="3120238" cy="3120238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es-ES" noProof="0"/>
              <a:t>Encabezado de la sección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0" name="Marcador de texto 3">
            <a:extLst>
              <a:ext uri="{FF2B5EF4-FFF2-40B4-BE49-F238E27FC236}">
                <a16:creationId xmlns="" xmlns:a16="http://schemas.microsoft.com/office/drawing/2014/main" id="{B30FA196-A035-4908-BA51-B769293255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58929" y="2205688"/>
            <a:ext cx="2811618" cy="1440000"/>
          </a:xfrm>
          <a:prstGeom prst="rect">
            <a:avLst/>
          </a:prstGeom>
          <a:noFill/>
        </p:spPr>
        <p:txBody>
          <a:bodyPr rtlCol="0"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1</a:t>
            </a:r>
          </a:p>
        </p:txBody>
      </p:sp>
      <p:sp>
        <p:nvSpPr>
          <p:cNvPr id="13" name="Marcador de texto 9">
            <a:extLst>
              <a:ext uri="{FF2B5EF4-FFF2-40B4-BE49-F238E27FC236}">
                <a16:creationId xmlns="" xmlns:a16="http://schemas.microsoft.com/office/drawing/2014/main" id="{38F1EEC3-A74E-4124-95F3-D8A27EA3DD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32816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es-ES" noProof="0"/>
              <a:t>2</a:t>
            </a:r>
          </a:p>
        </p:txBody>
      </p:sp>
      <p:sp>
        <p:nvSpPr>
          <p:cNvPr id="14" name="Marcador de texto 9">
            <a:extLst>
              <a:ext uri="{FF2B5EF4-FFF2-40B4-BE49-F238E27FC236}">
                <a16:creationId xmlns="" xmlns:a16="http://schemas.microsoft.com/office/drawing/2014/main" id="{744F95B1-3E5D-46C4-846F-01E3035D1A7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47101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es-ES" noProof="0"/>
              <a:t>3</a:t>
            </a:r>
          </a:p>
        </p:txBody>
      </p:sp>
      <p:sp>
        <p:nvSpPr>
          <p:cNvPr id="16" name="Marcador de contenido 3">
            <a:extLst>
              <a:ext uri="{FF2B5EF4-FFF2-40B4-BE49-F238E27FC236}">
                <a16:creationId xmlns="" xmlns:a16="http://schemas.microsoft.com/office/drawing/2014/main" id="{39CDA933-12B5-44CD-BD16-C9589DE755E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074738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sección</a:t>
            </a:r>
          </a:p>
        </p:txBody>
      </p:sp>
      <p:sp>
        <p:nvSpPr>
          <p:cNvPr id="17" name="Marcador de texto 5">
            <a:extLst>
              <a:ext uri="{FF2B5EF4-FFF2-40B4-BE49-F238E27FC236}">
                <a16:creationId xmlns="" xmlns:a16="http://schemas.microsoft.com/office/drawing/2014/main" id="{9751FCE0-5FA8-4E25-A4E7-8B2901F694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48625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sección</a:t>
            </a:r>
          </a:p>
        </p:txBody>
      </p:sp>
      <p:sp>
        <p:nvSpPr>
          <p:cNvPr id="18" name="Marcador de texto 9">
            <a:extLst>
              <a:ext uri="{FF2B5EF4-FFF2-40B4-BE49-F238E27FC236}">
                <a16:creationId xmlns="" xmlns:a16="http://schemas.microsoft.com/office/drawing/2014/main" id="{0D97BC04-5B6C-4CFD-8184-7637C9A8F8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08600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sección</a:t>
            </a:r>
          </a:p>
        </p:txBody>
      </p:sp>
      <p:sp>
        <p:nvSpPr>
          <p:cNvPr id="22" name="Marcador de texto 5">
            <a:extLst>
              <a:ext uri="{FF2B5EF4-FFF2-40B4-BE49-F238E27FC236}">
                <a16:creationId xmlns="" xmlns:a16="http://schemas.microsoft.com/office/drawing/2014/main" id="{E7A8CB18-EF35-4644-9DDB-02D8B65EA55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897170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spacio comer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="" xmlns:a16="http://schemas.microsoft.com/office/drawing/2014/main" id="{2436FA5D-088F-4BDE-ABD2-A640A8610900}"/>
              </a:ext>
            </a:extLst>
          </p:cNvPr>
          <p:cNvCxnSpPr/>
          <p:nvPr userDrawn="1"/>
        </p:nvCxnSpPr>
        <p:spPr>
          <a:xfrm>
            <a:off x="6096000" y="1319756"/>
            <a:ext cx="0" cy="46101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del título principal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=""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="" xmlns:a16="http://schemas.microsoft.com/office/drawing/2014/main" id="{0C2BCB80-6997-4274-AAFE-65C2CCFFFD10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624806"/>
            <a:ext cx="1134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texto 5">
            <a:extLst>
              <a:ext uri="{FF2B5EF4-FFF2-40B4-BE49-F238E27FC236}">
                <a16:creationId xmlns="" xmlns:a16="http://schemas.microsoft.com/office/drawing/2014/main" id="{9A1FC84B-8A06-4879-86ED-47E43AAC98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2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Título del cuadrante</a:t>
            </a:r>
          </a:p>
        </p:txBody>
      </p:sp>
      <p:sp>
        <p:nvSpPr>
          <p:cNvPr id="12" name="Marcador de texto 5">
            <a:extLst>
              <a:ext uri="{FF2B5EF4-FFF2-40B4-BE49-F238E27FC236}">
                <a16:creationId xmlns="" xmlns:a16="http://schemas.microsoft.com/office/drawing/2014/main" id="{4B975678-3DFA-4D26-9CF6-01294F7259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6000" y="604660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Título del cuadrante</a:t>
            </a:r>
          </a:p>
        </p:txBody>
      </p:sp>
      <p:sp>
        <p:nvSpPr>
          <p:cNvPr id="13" name="Marcador de texto 5">
            <a:extLst>
              <a:ext uri="{FF2B5EF4-FFF2-40B4-BE49-F238E27FC236}">
                <a16:creationId xmlns="" xmlns:a16="http://schemas.microsoft.com/office/drawing/2014/main" id="{8B55997C-0304-482F-A7C3-8E50C8ED55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26039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Título del cuadrante</a:t>
            </a:r>
          </a:p>
        </p:txBody>
      </p:sp>
      <p:sp>
        <p:nvSpPr>
          <p:cNvPr id="14" name="Marcador de texto 5">
            <a:extLst>
              <a:ext uri="{FF2B5EF4-FFF2-40B4-BE49-F238E27FC236}">
                <a16:creationId xmlns="" xmlns:a16="http://schemas.microsoft.com/office/drawing/2014/main" id="{E26AB0A6-DA7A-4EA3-9528-68FDBA8BF3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26039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Título del cuadrante</a:t>
            </a:r>
          </a:p>
        </p:txBody>
      </p:sp>
    </p:spTree>
    <p:extLst>
      <p:ext uri="{BB962C8B-B14F-4D97-AF65-F5344CB8AC3E}">
        <p14:creationId xmlns:p14="http://schemas.microsoft.com/office/powerpoint/2010/main" val="966920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50211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AE51FED-0A73-4769-96A2-4C362E5D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>
            <a:extLst>
              <a:ext uri="{FF2B5EF4-FFF2-40B4-BE49-F238E27FC236}">
                <a16:creationId xmlns="" xmlns:a16="http://schemas.microsoft.com/office/drawing/2014/main" id="{E455B16D-31A1-4D28-ADC4-0BDEF4E07DF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728000"/>
            <a:ext cx="5472000" cy="435133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>
            <a:extLst>
              <a:ext uri="{FF2B5EF4-FFF2-40B4-BE49-F238E27FC236}">
                <a16:creationId xmlns="" xmlns:a16="http://schemas.microsoft.com/office/drawing/2014/main" id="{AC4D4C6E-0D63-44CE-B0B4-BAA8F101EAF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00000" y="1728000"/>
            <a:ext cx="5472000" cy="435133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9" name="Marcador de posición de número de diapositiva 8">
            <a:extLst>
              <a:ext uri="{FF2B5EF4-FFF2-40B4-BE49-F238E27FC236}">
                <a16:creationId xmlns="" xmlns:a16="http://schemas.microsoft.com/office/drawing/2014/main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050061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D615908-D8D7-48AF-8B8F-21B88B87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60B617A5-FA6C-44C9-ABCB-DCA5D4615EC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210852"/>
            <a:ext cx="5472000" cy="3868486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contenido 5">
            <a:extLst>
              <a:ext uri="{FF2B5EF4-FFF2-40B4-BE49-F238E27FC236}">
                <a16:creationId xmlns="" xmlns:a16="http://schemas.microsoft.com/office/drawing/2014/main" id="{0A122ACD-5C8B-4CDA-89C5-565C88865B5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00000" y="2210852"/>
            <a:ext cx="5472000" cy="3868486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0" name="Marcador de pie de página 9">
            <a:extLst>
              <a:ext uri="{FF2B5EF4-FFF2-40B4-BE49-F238E27FC236}">
                <a16:creationId xmlns="" xmlns:a16="http://schemas.microsoft.com/office/drawing/2014/main" id="{43614A35-31E3-40DA-85DD-07B2076907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11" name="Marcador de posición de número de diapositiva 10">
            <a:extLst>
              <a:ext uri="{FF2B5EF4-FFF2-40B4-BE49-F238E27FC236}">
                <a16:creationId xmlns="" xmlns:a16="http://schemas.microsoft.com/office/drawing/2014/main" id="{B171800C-9F25-4694-879B-16A1F7BBAA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cxnSp>
        <p:nvCxnSpPr>
          <p:cNvPr id="12" name="Conector recto 11" title="Línea divisoria">
            <a:extLst>
              <a:ext uri="{FF2B5EF4-FFF2-40B4-BE49-F238E27FC236}">
                <a16:creationId xmlns="" xmlns:a16="http://schemas.microsoft.com/office/drawing/2014/main" id="{03063CBE-E62B-44CB-9B45-D39B595FE2AF}"/>
              </a:ext>
            </a:extLst>
          </p:cNvPr>
          <p:cNvCxnSpPr>
            <a:cxnSpLocks/>
          </p:cNvCxnSpPr>
          <p:nvPr userDrawn="1"/>
        </p:nvCxnSpPr>
        <p:spPr>
          <a:xfrm>
            <a:off x="449349" y="2159999"/>
            <a:ext cx="42141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 title="Línea divisoria">
            <a:extLst>
              <a:ext uri="{FF2B5EF4-FFF2-40B4-BE49-F238E27FC236}">
                <a16:creationId xmlns="" xmlns:a16="http://schemas.microsoft.com/office/drawing/2014/main" id="{0EA58CA1-D7A1-4089-B687-193C35202523}"/>
              </a:ext>
            </a:extLst>
          </p:cNvPr>
          <p:cNvCxnSpPr>
            <a:cxnSpLocks/>
          </p:cNvCxnSpPr>
          <p:nvPr userDrawn="1"/>
        </p:nvCxnSpPr>
        <p:spPr>
          <a:xfrm>
            <a:off x="6312700" y="2159999"/>
            <a:ext cx="42141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posición de texto 2">
            <a:extLst>
              <a:ext uri="{FF2B5EF4-FFF2-40B4-BE49-F238E27FC236}">
                <a16:creationId xmlns="" xmlns:a16="http://schemas.microsoft.com/office/drawing/2014/main" id="{A1844C96-F6D4-4E32-8A11-B1815109D2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654025"/>
            <a:ext cx="54720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5" name="Marcador de posición de texto 4">
            <a:extLst>
              <a:ext uri="{FF2B5EF4-FFF2-40B4-BE49-F238E27FC236}">
                <a16:creationId xmlns="" xmlns:a16="http://schemas.microsoft.com/office/drawing/2014/main" id="{EA0BCCC6-F846-426B-B421-41B835224F4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12700" y="1654025"/>
            <a:ext cx="54593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5309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s columnas en cuad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contenido 2">
            <a:extLst>
              <a:ext uri="{FF2B5EF4-FFF2-40B4-BE49-F238E27FC236}">
                <a16:creationId xmlns="" xmlns:a16="http://schemas.microsoft.com/office/drawing/2014/main" id="{FF5B2679-5029-4692-A1C7-099E7A58362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="" xmlns:a16="http://schemas.microsoft.com/office/drawing/2014/main" id="{1B5AA133-C824-4B4A-96F4-D48A58E222D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30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="" xmlns:a16="http://schemas.microsoft.com/office/drawing/2014/main" id="{388A40C4-1887-4DBA-90FF-4CF89932DA5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17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1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Título de la sección 1</a:t>
            </a:r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contenido 2">
            <a:extLst>
              <a:ext uri="{FF2B5EF4-FFF2-40B4-BE49-F238E27FC236}">
                <a16:creationId xmlns="" xmlns:a16="http://schemas.microsoft.com/office/drawing/2014/main" id="{43CF4B74-3202-48D6-B573-AA3882B039F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30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2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Título de la sección 2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="" xmlns:a16="http://schemas.microsoft.com/office/drawing/2014/main" id="{0BA6D519-EE14-4D3E-B15F-70C4423A39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7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3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Título de la sección 3</a:t>
            </a:r>
          </a:p>
        </p:txBody>
      </p:sp>
      <p:sp>
        <p:nvSpPr>
          <p:cNvPr id="13" name="Marcador de texto 5">
            <a:extLst>
              <a:ext uri="{FF2B5EF4-FFF2-40B4-BE49-F238E27FC236}">
                <a16:creationId xmlns="" xmlns:a16="http://schemas.microsoft.com/office/drawing/2014/main" id="{4DA29CFB-3C73-4618-B2D9-70E396D1EBA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601538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scala de ti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=""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=""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texto 5">
            <a:extLst>
              <a:ext uri="{FF2B5EF4-FFF2-40B4-BE49-F238E27FC236}">
                <a16:creationId xmlns=""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B66BE87F-A588-41BE-A251-8940FFF7BDB0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texto 10">
            <a:extLst>
              <a:ext uri="{FF2B5EF4-FFF2-40B4-BE49-F238E27FC236}">
                <a16:creationId xmlns="" xmlns:a16="http://schemas.microsoft.com/office/drawing/2014/main" id="{EE87B275-BCEB-48C5-BD58-39E2B9AB906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Año</a:t>
            </a:r>
          </a:p>
        </p:txBody>
      </p:sp>
      <p:sp>
        <p:nvSpPr>
          <p:cNvPr id="10" name="Marcador de texto 10">
            <a:extLst>
              <a:ext uri="{FF2B5EF4-FFF2-40B4-BE49-F238E27FC236}">
                <a16:creationId xmlns="" xmlns:a16="http://schemas.microsoft.com/office/drawing/2014/main" id="{75FEF587-0930-42DA-AF85-54F9A14870D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="" xmlns:a16="http://schemas.microsoft.com/office/drawing/2014/main" id="{77B00876-F334-4F19-ACB9-5A52E300C62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="" xmlns:a16="http://schemas.microsoft.com/office/drawing/2014/main" id="{DC5160FB-C621-4014-AF15-7C31EBF9463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3" name="Marcador de texto 10">
            <a:extLst>
              <a:ext uri="{FF2B5EF4-FFF2-40B4-BE49-F238E27FC236}">
                <a16:creationId xmlns="" xmlns:a16="http://schemas.microsoft.com/office/drawing/2014/main" id="{3D37E5E1-DD5A-4C77-849F-40C0D2AE3F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4" name="Marcador de texto 10">
            <a:extLst>
              <a:ext uri="{FF2B5EF4-FFF2-40B4-BE49-F238E27FC236}">
                <a16:creationId xmlns="" xmlns:a16="http://schemas.microsoft.com/office/drawing/2014/main" id="{8164CA25-5B7F-4EDD-8B42-0D567DED179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Año</a:t>
            </a:r>
          </a:p>
        </p:txBody>
      </p:sp>
      <p:sp>
        <p:nvSpPr>
          <p:cNvPr id="15" name="Marcador de texto 10">
            <a:extLst>
              <a:ext uri="{FF2B5EF4-FFF2-40B4-BE49-F238E27FC236}">
                <a16:creationId xmlns="" xmlns:a16="http://schemas.microsoft.com/office/drawing/2014/main" id="{15876039-3F56-4587-900E-4FCE60BCA5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6" name="Marcador de texto 10">
            <a:extLst>
              <a:ext uri="{FF2B5EF4-FFF2-40B4-BE49-F238E27FC236}">
                <a16:creationId xmlns="" xmlns:a16="http://schemas.microsoft.com/office/drawing/2014/main" id="{515FCEBD-9007-4B9D-AE69-7F8068A14B2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7" name="Marcador de texto 10">
            <a:extLst>
              <a:ext uri="{FF2B5EF4-FFF2-40B4-BE49-F238E27FC236}">
                <a16:creationId xmlns="" xmlns:a16="http://schemas.microsoft.com/office/drawing/2014/main" id="{8856F7F9-97EB-4612-BB5C-DDB9D90C9CD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8" name="Marcador de texto 10">
            <a:extLst>
              <a:ext uri="{FF2B5EF4-FFF2-40B4-BE49-F238E27FC236}">
                <a16:creationId xmlns="" xmlns:a16="http://schemas.microsoft.com/office/drawing/2014/main" id="{B0C577BC-AD44-4FF0-8F34-D7ABD44B10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19" name="Marcador de texto 10">
            <a:extLst>
              <a:ext uri="{FF2B5EF4-FFF2-40B4-BE49-F238E27FC236}">
                <a16:creationId xmlns="" xmlns:a16="http://schemas.microsoft.com/office/drawing/2014/main" id="{12E19F39-39CE-43A3-912F-3D8656DA5E7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0" name="Marcador de texto 10">
            <a:extLst>
              <a:ext uri="{FF2B5EF4-FFF2-40B4-BE49-F238E27FC236}">
                <a16:creationId xmlns="" xmlns:a16="http://schemas.microsoft.com/office/drawing/2014/main" id="{64F2C543-C785-4078-9811-96F28F1BF21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1" name="Marcador de texto 10">
            <a:extLst>
              <a:ext uri="{FF2B5EF4-FFF2-40B4-BE49-F238E27FC236}">
                <a16:creationId xmlns="" xmlns:a16="http://schemas.microsoft.com/office/drawing/2014/main" id="{022F0FFE-8538-47C2-9227-B4DE41186CE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2" name="Marcador de texto 10">
            <a:extLst>
              <a:ext uri="{FF2B5EF4-FFF2-40B4-BE49-F238E27FC236}">
                <a16:creationId xmlns="" xmlns:a16="http://schemas.microsoft.com/office/drawing/2014/main" id="{75D12B21-B498-4E00-B817-457BAED99A3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3" name="Marcador de texto 10">
            <a:extLst>
              <a:ext uri="{FF2B5EF4-FFF2-40B4-BE49-F238E27FC236}">
                <a16:creationId xmlns="" xmlns:a16="http://schemas.microsoft.com/office/drawing/2014/main" id="{A60F8F4D-F654-4555-BC21-7137D98E02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4" name="Marcador de texto 10">
            <a:extLst>
              <a:ext uri="{FF2B5EF4-FFF2-40B4-BE49-F238E27FC236}">
                <a16:creationId xmlns="" xmlns:a16="http://schemas.microsoft.com/office/drawing/2014/main" id="{0B633DEF-CDC6-4A75-A05B-0C875E2B8F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5" name="Marcador de texto 10">
            <a:extLst>
              <a:ext uri="{FF2B5EF4-FFF2-40B4-BE49-F238E27FC236}">
                <a16:creationId xmlns="" xmlns:a16="http://schemas.microsoft.com/office/drawing/2014/main" id="{23A67F56-440C-4AE2-B52E-F6ECF3E31F8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6" name="Marcador de texto 10">
            <a:extLst>
              <a:ext uri="{FF2B5EF4-FFF2-40B4-BE49-F238E27FC236}">
                <a16:creationId xmlns="" xmlns:a16="http://schemas.microsoft.com/office/drawing/2014/main" id="{E8F5BF8F-8918-4E36-8AAF-45E994E46B2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7" name="Marcador de texto 10">
            <a:extLst>
              <a:ext uri="{FF2B5EF4-FFF2-40B4-BE49-F238E27FC236}">
                <a16:creationId xmlns="" xmlns:a16="http://schemas.microsoft.com/office/drawing/2014/main" id="{1A2F56E4-C780-42A2-BA54-B1EAB7CA219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8" name="Marcador de texto 10">
            <a:extLst>
              <a:ext uri="{FF2B5EF4-FFF2-40B4-BE49-F238E27FC236}">
                <a16:creationId xmlns="" xmlns:a16="http://schemas.microsoft.com/office/drawing/2014/main" id="{7405E86B-3690-4EBE-8353-7ABE76F1081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29" name="Marcador de texto 10">
            <a:extLst>
              <a:ext uri="{FF2B5EF4-FFF2-40B4-BE49-F238E27FC236}">
                <a16:creationId xmlns="" xmlns:a16="http://schemas.microsoft.com/office/drawing/2014/main" id="{DB54048B-A035-47F0-B54D-1B9676EE893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30" name="Marcador de texto 10">
            <a:extLst>
              <a:ext uri="{FF2B5EF4-FFF2-40B4-BE49-F238E27FC236}">
                <a16:creationId xmlns="" xmlns:a16="http://schemas.microsoft.com/office/drawing/2014/main" id="{12F6976C-DDBF-4808-9B45-2C78E0FC6AA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31" name="Marcador de texto 10">
            <a:extLst>
              <a:ext uri="{FF2B5EF4-FFF2-40B4-BE49-F238E27FC236}">
                <a16:creationId xmlns="" xmlns:a16="http://schemas.microsoft.com/office/drawing/2014/main" id="{66103D17-8EEC-45BF-B909-8F6DB8575A3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32" name="Marcador de texto 10">
            <a:extLst>
              <a:ext uri="{FF2B5EF4-FFF2-40B4-BE49-F238E27FC236}">
                <a16:creationId xmlns="" xmlns:a16="http://schemas.microsoft.com/office/drawing/2014/main" id="{57F6EB7B-A4AE-4147-A94B-9C2860A158F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33" name="Marcador de texto 10">
            <a:extLst>
              <a:ext uri="{FF2B5EF4-FFF2-40B4-BE49-F238E27FC236}">
                <a16:creationId xmlns="" xmlns:a16="http://schemas.microsoft.com/office/drawing/2014/main" id="{95673032-36DB-4772-82D8-46E21D810A5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34" name="Marcador de texto 10">
            <a:extLst>
              <a:ext uri="{FF2B5EF4-FFF2-40B4-BE49-F238E27FC236}">
                <a16:creationId xmlns="" xmlns:a16="http://schemas.microsoft.com/office/drawing/2014/main" id="{CDE9935C-FEBD-421A-A63B-8A87A2D4A4D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MM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D242C672-1222-4C21-9E3D-F365D9665E1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solidFill>
            <a:schemeClr val="bg1">
              <a:lumMod val="95000"/>
            </a:schemeClr>
          </a:solidFill>
        </p:spPr>
        <p:txBody>
          <a:bodyPr tIns="36000" rtlCol="0" anchor="t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es-ES" noProof="0"/>
              <a:t>Título del elemento</a:t>
            </a:r>
          </a:p>
        </p:txBody>
      </p:sp>
      <p:sp>
        <p:nvSpPr>
          <p:cNvPr id="37" name="Marcador de texto 36">
            <a:extLst>
              <a:ext uri="{FF2B5EF4-FFF2-40B4-BE49-F238E27FC236}">
                <a16:creationId xmlns="" xmlns:a16="http://schemas.microsoft.com/office/drawing/2014/main" id="{2F97A7E3-509A-417D-9818-EDDA3B539E4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12717" y="2505005"/>
            <a:ext cx="1690417" cy="224670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Mes, año</a:t>
            </a:r>
          </a:p>
        </p:txBody>
      </p:sp>
    </p:spTree>
    <p:extLst>
      <p:ext uri="{BB962C8B-B14F-4D97-AF65-F5344CB8AC3E}">
        <p14:creationId xmlns:p14="http://schemas.microsoft.com/office/powerpoint/2010/main" val="529110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iembros del equip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editar el estilo de título del patrón</a:t>
            </a:r>
            <a:endParaRPr lang="es-ES" altLang="zh-CN" noProof="0"/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  <a:endParaRPr lang="es-ES" altLang="zh-CN" noProof="0" dirty="0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altLang="zh-CN" noProof="0" smtClean="0"/>
              <a:pPr rtl="0"/>
              <a:t>‹Nº›</a:t>
            </a:fld>
            <a:endParaRPr lang="es-ES" altLang="zh-CN" noProof="0" dirty="0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="" xmlns:a16="http://schemas.microsoft.com/office/drawing/2014/main" id="{8977821B-617D-47E4-AAA2-FADADD15EB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799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Inserte o arrastre y coloque una imagen aquí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="" xmlns:a16="http://schemas.microsoft.com/office/drawing/2014/main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4854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es-ES" noProof="0"/>
              <a:t>Nombre</a:t>
            </a:r>
            <a:endParaRPr lang="es-ES" altLang="zh-CN" noProof="0"/>
          </a:p>
        </p:txBody>
      </p:sp>
      <p:sp>
        <p:nvSpPr>
          <p:cNvPr id="11" name="Marcador de texto 10">
            <a:extLst>
              <a:ext uri="{FF2B5EF4-FFF2-40B4-BE49-F238E27FC236}">
                <a16:creationId xmlns="" xmlns:a16="http://schemas.microsoft.com/office/drawing/2014/main" id="{53739758-B746-428A-A18B-3989DA89A8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74854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Biografía breve</a:t>
            </a:r>
            <a:endParaRPr lang="es-ES" altLang="zh-CN" noProof="0"/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  <a:endParaRPr lang="es-ES" altLang="zh-CN" noProof="0"/>
          </a:p>
        </p:txBody>
      </p:sp>
      <p:sp>
        <p:nvSpPr>
          <p:cNvPr id="28" name="Marcador de texto 8">
            <a:extLst>
              <a:ext uri="{FF2B5EF4-FFF2-40B4-BE49-F238E27FC236}">
                <a16:creationId xmlns="" xmlns:a16="http://schemas.microsoft.com/office/drawing/2014/main" id="{B502D142-31B4-4BFF-A18F-9FB36E0F40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74854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  <a:endParaRPr lang="es-ES" altLang="zh-CN" noProof="0"/>
          </a:p>
        </p:txBody>
      </p:sp>
      <p:sp>
        <p:nvSpPr>
          <p:cNvPr id="41" name="Marcador de posición de imagen 4">
            <a:extLst>
              <a:ext uri="{FF2B5EF4-FFF2-40B4-BE49-F238E27FC236}">
                <a16:creationId xmlns="" xmlns:a16="http://schemas.microsoft.com/office/drawing/2014/main" id="{ED382BE6-73A2-49C4-9284-7996310FE85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268028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Inserte o arrastre y coloque una imagen aquí</a:t>
            </a:r>
          </a:p>
        </p:txBody>
      </p:sp>
      <p:sp>
        <p:nvSpPr>
          <p:cNvPr id="42" name="Marcador de texto 8">
            <a:extLst>
              <a:ext uri="{FF2B5EF4-FFF2-40B4-BE49-F238E27FC236}">
                <a16:creationId xmlns="" xmlns:a16="http://schemas.microsoft.com/office/drawing/2014/main" id="{5E81FDE4-AA9D-42F8-BEAF-C710A81DC8A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1108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es-ES" noProof="0"/>
              <a:t>Nombre</a:t>
            </a:r>
            <a:endParaRPr lang="es-ES" altLang="zh-CN" noProof="0"/>
          </a:p>
        </p:txBody>
      </p:sp>
      <p:sp>
        <p:nvSpPr>
          <p:cNvPr id="43" name="Marcador de texto 10">
            <a:extLst>
              <a:ext uri="{FF2B5EF4-FFF2-40B4-BE49-F238E27FC236}">
                <a16:creationId xmlns="" xmlns:a16="http://schemas.microsoft.com/office/drawing/2014/main" id="{9D6585E1-D051-4611-811C-C8101B0D2F0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81108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Biografía breve</a:t>
            </a:r>
            <a:endParaRPr lang="es-ES" altLang="zh-CN" noProof="0"/>
          </a:p>
        </p:txBody>
      </p:sp>
      <p:sp>
        <p:nvSpPr>
          <p:cNvPr id="44" name="Marcador de texto 8">
            <a:extLst>
              <a:ext uri="{FF2B5EF4-FFF2-40B4-BE49-F238E27FC236}">
                <a16:creationId xmlns="" xmlns:a16="http://schemas.microsoft.com/office/drawing/2014/main" id="{6C195A32-24CC-4109-9C00-31757D0A0A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81108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  <a:endParaRPr lang="es-ES" altLang="zh-CN" noProof="0"/>
          </a:p>
        </p:txBody>
      </p:sp>
      <p:sp>
        <p:nvSpPr>
          <p:cNvPr id="45" name="Marcador de posición de imagen 4">
            <a:extLst>
              <a:ext uri="{FF2B5EF4-FFF2-40B4-BE49-F238E27FC236}">
                <a16:creationId xmlns="" xmlns:a16="http://schemas.microsoft.com/office/drawing/2014/main" id="{B318C64F-C963-4A3C-BB8F-999A7F7F5F8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8112825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Inserte o arrastre y coloque una imagen aquí</a:t>
            </a:r>
          </a:p>
        </p:txBody>
      </p:sp>
      <p:sp>
        <p:nvSpPr>
          <p:cNvPr id="46" name="Marcador de texto 8">
            <a:extLst>
              <a:ext uri="{FF2B5EF4-FFF2-40B4-BE49-F238E27FC236}">
                <a16:creationId xmlns="" xmlns:a16="http://schemas.microsoft.com/office/drawing/2014/main" id="{B8B9BC49-5937-4C0A-9AA6-7A7DA7F18CA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4731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es-ES" noProof="0"/>
              <a:t>Nombre</a:t>
            </a:r>
            <a:endParaRPr lang="es-ES" altLang="zh-CN" noProof="0"/>
          </a:p>
        </p:txBody>
      </p:sp>
      <p:sp>
        <p:nvSpPr>
          <p:cNvPr id="47" name="Marcador de texto 10">
            <a:extLst>
              <a:ext uri="{FF2B5EF4-FFF2-40B4-BE49-F238E27FC236}">
                <a16:creationId xmlns="" xmlns:a16="http://schemas.microsoft.com/office/drawing/2014/main" id="{8020B4D6-002F-4FA9-BF1D-FC56D9A06F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64731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Biografía breve</a:t>
            </a:r>
            <a:endParaRPr lang="es-ES" altLang="zh-CN" noProof="0"/>
          </a:p>
        </p:txBody>
      </p:sp>
      <p:sp>
        <p:nvSpPr>
          <p:cNvPr id="48" name="Marcador de texto 8">
            <a:extLst>
              <a:ext uri="{FF2B5EF4-FFF2-40B4-BE49-F238E27FC236}">
                <a16:creationId xmlns="" xmlns:a16="http://schemas.microsoft.com/office/drawing/2014/main" id="{93C1946C-7118-4BF3-8EE8-B0944465F49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64731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  <a:endParaRPr lang="es-ES" altLang="zh-CN" noProof="0"/>
          </a:p>
        </p:txBody>
      </p:sp>
    </p:spTree>
    <p:extLst>
      <p:ext uri="{BB962C8B-B14F-4D97-AF65-F5344CB8AC3E}">
        <p14:creationId xmlns:p14="http://schemas.microsoft.com/office/powerpoint/2010/main" val="1638949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iembros del equip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49" name="Marcador de texto 8">
            <a:extLst>
              <a:ext uri="{FF2B5EF4-FFF2-40B4-BE49-F238E27FC236}">
                <a16:creationId xmlns=""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es-ES" noProof="0"/>
              <a:t>Nombre completo</a:t>
            </a:r>
          </a:p>
        </p:txBody>
      </p:sp>
      <p:sp>
        <p:nvSpPr>
          <p:cNvPr id="50" name="Marcador de texto 10">
            <a:extLst>
              <a:ext uri="{FF2B5EF4-FFF2-40B4-BE49-F238E27FC236}">
                <a16:creationId xmlns=""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51" name="Marcador de texto 8">
            <a:extLst>
              <a:ext uri="{FF2B5EF4-FFF2-40B4-BE49-F238E27FC236}">
                <a16:creationId xmlns=""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37570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es-ES" noProof="0"/>
              <a:t>Nombre completo</a:t>
            </a:r>
          </a:p>
        </p:txBody>
      </p:sp>
      <p:sp>
        <p:nvSpPr>
          <p:cNvPr id="52" name="Marcador de texto 10">
            <a:extLst>
              <a:ext uri="{FF2B5EF4-FFF2-40B4-BE49-F238E27FC236}">
                <a16:creationId xmlns=""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37570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53" name="Marcador de texto 8">
            <a:extLst>
              <a:ext uri="{FF2B5EF4-FFF2-40B4-BE49-F238E27FC236}">
                <a16:creationId xmlns=""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19606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es-ES" noProof="0"/>
              <a:t>Nombre completo</a:t>
            </a:r>
          </a:p>
        </p:txBody>
      </p:sp>
      <p:sp>
        <p:nvSpPr>
          <p:cNvPr id="54" name="Marcador de texto 10">
            <a:extLst>
              <a:ext uri="{FF2B5EF4-FFF2-40B4-BE49-F238E27FC236}">
                <a16:creationId xmlns=""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19606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55" name="Marcador de texto 8">
            <a:extLst>
              <a:ext uri="{FF2B5EF4-FFF2-40B4-BE49-F238E27FC236}">
                <a16:creationId xmlns=""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63509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es-ES" noProof="0"/>
              <a:t>Nombre completo</a:t>
            </a:r>
          </a:p>
        </p:txBody>
      </p:sp>
      <p:sp>
        <p:nvSpPr>
          <p:cNvPr id="56" name="Marcador de texto 10">
            <a:extLst>
              <a:ext uri="{FF2B5EF4-FFF2-40B4-BE49-F238E27FC236}">
                <a16:creationId xmlns=""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63509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57" name="Marcador de texto 8">
            <a:extLst>
              <a:ext uri="{FF2B5EF4-FFF2-40B4-BE49-F238E27FC236}">
                <a16:creationId xmlns=""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07412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es-ES" noProof="0"/>
              <a:t>Nombre completo</a:t>
            </a:r>
          </a:p>
        </p:txBody>
      </p:sp>
      <p:sp>
        <p:nvSpPr>
          <p:cNvPr id="58" name="Marcador de texto 10">
            <a:extLst>
              <a:ext uri="{FF2B5EF4-FFF2-40B4-BE49-F238E27FC236}">
                <a16:creationId xmlns=""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207412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16" name="Marcador de posición de imagen 15">
            <a:extLst>
              <a:ext uri="{FF2B5EF4-FFF2-40B4-BE49-F238E27FC236}">
                <a16:creationId xmlns=""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31800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59" name="Marcador de posición de imagen 15">
            <a:extLst>
              <a:ext uri="{FF2B5EF4-FFF2-40B4-BE49-F238E27FC236}">
                <a16:creationId xmlns=""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237570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60" name="Marcador de posición de imagen 15">
            <a:extLst>
              <a:ext uri="{FF2B5EF4-FFF2-40B4-BE49-F238E27FC236}">
                <a16:creationId xmlns=""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319606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61" name="Marcador de posición de imagen 15">
            <a:extLst>
              <a:ext uri="{FF2B5EF4-FFF2-40B4-BE49-F238E27FC236}">
                <a16:creationId xmlns=""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263509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62" name="Marcador de posición de imagen 15">
            <a:extLst>
              <a:ext uri="{FF2B5EF4-FFF2-40B4-BE49-F238E27FC236}">
                <a16:creationId xmlns=""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207412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21" name="Marcador de texto 8">
            <a:extLst>
              <a:ext uri="{FF2B5EF4-FFF2-40B4-BE49-F238E27FC236}">
                <a16:creationId xmlns="" xmlns:a16="http://schemas.microsoft.com/office/drawing/2014/main" id="{F9EF21D5-1862-4F5B-86BF-B76AF2A72B3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5131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es-ES" noProof="0"/>
              <a:t>Nombre completo</a:t>
            </a:r>
          </a:p>
        </p:txBody>
      </p:sp>
      <p:sp>
        <p:nvSpPr>
          <p:cNvPr id="22" name="Marcador de texto 10">
            <a:extLst>
              <a:ext uri="{FF2B5EF4-FFF2-40B4-BE49-F238E27FC236}">
                <a16:creationId xmlns="" xmlns:a16="http://schemas.microsoft.com/office/drawing/2014/main" id="{80EC8DA4-EC6B-4362-949F-968E973A545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5131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23" name="Marcador de posición de imagen 15">
            <a:extLst>
              <a:ext uri="{FF2B5EF4-FFF2-40B4-BE49-F238E27FC236}">
                <a16:creationId xmlns="" xmlns:a16="http://schemas.microsoft.com/office/drawing/2014/main" id="{FC64B5FD-0E87-4FAB-AFEA-D10DFED9F65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1015131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346205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 con imag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9">
            <a:extLst>
              <a:ext uri="{FF2B5EF4-FFF2-40B4-BE49-F238E27FC236}">
                <a16:creationId xmlns="" xmlns:a16="http://schemas.microsoft.com/office/drawing/2014/main" id="{8BA39708-26C4-4C58-AAF1-7DDBAAFAC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 dirty="0"/>
              <a:t>Inserte o arrastre y coloque su foto aquí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129FEC1A-545F-4D58-B291-028B7D695567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36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39896" y="4962525"/>
            <a:ext cx="35717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787B6BB1-24C3-48A6-913C-94F7EA8127A1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C1C9CBFF-5639-480A-82C7-50DAD54E2E48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012861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=""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=""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texto 5">
            <a:extLst>
              <a:ext uri="{FF2B5EF4-FFF2-40B4-BE49-F238E27FC236}">
                <a16:creationId xmlns=""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434267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592846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2A4E56-DEE9-4FB2-89FF-0F12DB08AD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="" xmlns:a16="http://schemas.microsoft.com/office/drawing/2014/main" id="{CA8525B7-4C8D-4482-98E3-A68789AAB0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602381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2 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posición de imagen 9">
            <a:extLst>
              <a:ext uri="{FF2B5EF4-FFF2-40B4-BE49-F238E27FC236}">
                <a16:creationId xmlns="" xmlns:a16="http://schemas.microsoft.com/office/drawing/2014/main" id="{FF978957-D101-43B4-A717-19B1820B4F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 dirty="0"/>
              <a:t>Inserte o arrastre y coloque su foto aquí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84DD3616-4E40-4CE5-88C8-2AF6E47D2086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1EA3B184-0AF0-4DF5-B2BD-E6D1806BE1BF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2" name="Rectángulo 11">
            <a:extLst>
              <a:ext uri="{FF2B5EF4-FFF2-40B4-BE49-F238E27FC236}">
                <a16:creationId xmlns="" xmlns:a16="http://schemas.microsoft.com/office/drawing/2014/main" id="{B8FC9062-5711-4550-8470-F1324E804FFF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6336000" y="0"/>
            <a:ext cx="397957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54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Gracias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5624" y="5057775"/>
            <a:ext cx="3206053" cy="24765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Nombre completo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99EABB85-2AAF-4939-BDF4-E3CF2F31B3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05625" y="5400675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/>
                </a:solidFill>
              </a:defRPr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ZA" sz="1600" dirty="0"/>
            </a:lvl5pPr>
          </a:lstStyle>
          <a:p>
            <a:pPr marL="266700" lvl="0" indent="-266700" rtl="0"/>
            <a:r>
              <a:rPr lang="es-ES" noProof="0"/>
              <a:t>Número de contacto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="" xmlns:a16="http://schemas.microsoft.com/office/drawing/2014/main" id="{04E7DF27-55E9-4F17-91D3-29228A4020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05625" y="5751513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smtClean="0">
                <a:solidFill>
                  <a:schemeClr val="bg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ZA" sz="1600"/>
            </a:lvl5pPr>
          </a:lstStyle>
          <a:p>
            <a:pPr marL="266700" lvl="0" indent="-266700" rtl="0"/>
            <a:r>
              <a:rPr lang="es-ES" noProof="0"/>
              <a:t>Identificador de red social o correo electrónico</a:t>
            </a:r>
          </a:p>
        </p:txBody>
      </p:sp>
    </p:spTree>
    <p:extLst>
      <p:ext uri="{BB962C8B-B14F-4D97-AF65-F5344CB8AC3E}">
        <p14:creationId xmlns:p14="http://schemas.microsoft.com/office/powerpoint/2010/main" val="41008153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stas previas de la aplicación móv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ntalla de un teléfono móvil&#10;&#10;Descripción generada con confianza alta">
            <a:extLst>
              <a:ext uri="{FF2B5EF4-FFF2-40B4-BE49-F238E27FC236}">
                <a16:creationId xmlns="" xmlns:a16="http://schemas.microsoft.com/office/drawing/2014/main" id="{68055F11-596F-47BF-A832-A501EC346C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07" y="915497"/>
            <a:ext cx="4666142" cy="4684105"/>
          </a:xfrm>
          <a:prstGeom prst="rect">
            <a:avLst/>
          </a:prstGeom>
        </p:spPr>
      </p:pic>
      <p:pic>
        <p:nvPicPr>
          <p:cNvPr id="9" name="Imagen 8" descr="Pantalla de un teléfono móvil&#10;&#10;Descripción generada con confianza alta">
            <a:extLst>
              <a:ext uri="{FF2B5EF4-FFF2-40B4-BE49-F238E27FC236}">
                <a16:creationId xmlns="" xmlns:a16="http://schemas.microsoft.com/office/drawing/2014/main" id="{80EBF765-2A5E-4BDA-B092-25691E4791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929" y="915497"/>
            <a:ext cx="4666142" cy="4684105"/>
          </a:xfrm>
          <a:prstGeom prst="rect">
            <a:avLst/>
          </a:prstGeom>
        </p:spPr>
      </p:pic>
      <p:pic>
        <p:nvPicPr>
          <p:cNvPr id="10" name="Imagen 9" descr="Pantalla de un teléfono móvil&#10;&#10;Descripción generada con confianza alta">
            <a:extLst>
              <a:ext uri="{FF2B5EF4-FFF2-40B4-BE49-F238E27FC236}">
                <a16:creationId xmlns="" xmlns:a16="http://schemas.microsoft.com/office/drawing/2014/main" id="{E97A6530-14B5-4A05-B7A3-7BA661FCD5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551" y="915497"/>
            <a:ext cx="4666142" cy="468410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6" name="Marcador de posición de pie de página 5">
            <a:extLst>
              <a:ext uri="{FF2B5EF4-FFF2-40B4-BE49-F238E27FC236}">
                <a16:creationId xmlns=""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7" name="Marcador de posición de número de diapositiva 6">
            <a:extLst>
              <a:ext uri="{FF2B5EF4-FFF2-40B4-BE49-F238E27FC236}">
                <a16:creationId xmlns=""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1" name="Marcador de contenido 3">
            <a:extLst>
              <a:ext uri="{FF2B5EF4-FFF2-40B4-BE49-F238E27FC236}">
                <a16:creationId xmlns="" xmlns:a16="http://schemas.microsoft.com/office/drawing/2014/main" id="{47EC9494-5A42-419D-AADF-96EF1EFD7B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5505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Detalles de boceto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="" xmlns:a16="http://schemas.microsoft.com/office/drawing/2014/main" id="{CE2D3309-00A3-42D9-8706-6F2A6AD3BB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5505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Nombre de boceto</a:t>
            </a:r>
          </a:p>
        </p:txBody>
      </p:sp>
      <p:sp>
        <p:nvSpPr>
          <p:cNvPr id="13" name="Marcador de contenido 3">
            <a:extLst>
              <a:ext uri="{FF2B5EF4-FFF2-40B4-BE49-F238E27FC236}">
                <a16:creationId xmlns="" xmlns:a16="http://schemas.microsoft.com/office/drawing/2014/main" id="{94E4C70C-AC1E-4EDE-B2C1-23A54123479F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17714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Detalles de boceto</a:t>
            </a:r>
          </a:p>
        </p:txBody>
      </p:sp>
      <p:sp>
        <p:nvSpPr>
          <p:cNvPr id="14" name="Marcador de texto 11">
            <a:extLst>
              <a:ext uri="{FF2B5EF4-FFF2-40B4-BE49-F238E27FC236}">
                <a16:creationId xmlns="" xmlns:a16="http://schemas.microsoft.com/office/drawing/2014/main" id="{14B1BB7D-C6D3-4D9C-A235-6CBB5A13EE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714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Nombre de boceto</a:t>
            </a:r>
          </a:p>
        </p:txBody>
      </p:sp>
      <p:sp>
        <p:nvSpPr>
          <p:cNvPr id="15" name="Marcador de contenido 3">
            <a:extLst>
              <a:ext uri="{FF2B5EF4-FFF2-40B4-BE49-F238E27FC236}">
                <a16:creationId xmlns="" xmlns:a16="http://schemas.microsoft.com/office/drawing/2014/main" id="{718515F4-6451-4FB7-ACE4-5D9C2CD207A4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869987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Detalles de boceto</a:t>
            </a:r>
          </a:p>
        </p:txBody>
      </p:sp>
      <p:sp>
        <p:nvSpPr>
          <p:cNvPr id="16" name="Marcador de texto 11">
            <a:extLst>
              <a:ext uri="{FF2B5EF4-FFF2-40B4-BE49-F238E27FC236}">
                <a16:creationId xmlns="" xmlns:a16="http://schemas.microsoft.com/office/drawing/2014/main" id="{B362C889-34FC-4EB1-967B-DC98349082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9987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Nombre de boceto</a:t>
            </a:r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="" xmlns:a16="http://schemas.microsoft.com/office/drawing/2014/main" id="{4C4EB921-BD58-4C2E-BDD5-FC8D2629829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751679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17" name="Marcador de posición de imagen 3">
            <a:extLst>
              <a:ext uri="{FF2B5EF4-FFF2-40B4-BE49-F238E27FC236}">
                <a16:creationId xmlns="" xmlns:a16="http://schemas.microsoft.com/office/drawing/2014/main" id="{3CB44DE3-C599-4EA7-BFDA-4E39AE89FC0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81301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18" name="Marcador de posición de imagen 3">
            <a:extLst>
              <a:ext uri="{FF2B5EF4-FFF2-40B4-BE49-F238E27FC236}">
                <a16:creationId xmlns="" xmlns:a16="http://schemas.microsoft.com/office/drawing/2014/main" id="{A4392E45-2A0B-49BF-9952-79C42AF8DE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10923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12301276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o testimon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749CC2AE-E299-42B4-A2C4-357708A0054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800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es-ES" noProof="0"/>
              <a:t>Los testimonios van aquí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="" xmlns:a16="http://schemas.microsoft.com/office/drawing/2014/main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556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Nombre y puesto:</a:t>
            </a:r>
          </a:p>
        </p:txBody>
      </p:sp>
      <p:sp>
        <p:nvSpPr>
          <p:cNvPr id="12" name="Marcador de texto 3">
            <a:extLst>
              <a:ext uri="{FF2B5EF4-FFF2-40B4-BE49-F238E27FC236}">
                <a16:creationId xmlns="" xmlns:a16="http://schemas.microsoft.com/office/drawing/2014/main" id="{03139A49-E537-4395-967A-08C9978207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25172" y="3591659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es-ES" noProof="0"/>
              <a:t>Los testimonios van aquí</a:t>
            </a:r>
          </a:p>
        </p:txBody>
      </p:sp>
      <p:sp>
        <p:nvSpPr>
          <p:cNvPr id="13" name="Marcador de texto 8">
            <a:extLst>
              <a:ext uri="{FF2B5EF4-FFF2-40B4-BE49-F238E27FC236}">
                <a16:creationId xmlns="" xmlns:a16="http://schemas.microsoft.com/office/drawing/2014/main" id="{3EE1C8A1-F171-46D2-A92F-1B0E9C52B1A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68052" y="5448541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Nombre y puesto:</a:t>
            </a:r>
          </a:p>
        </p:txBody>
      </p:sp>
      <p:sp>
        <p:nvSpPr>
          <p:cNvPr id="14" name="Marcador de texto 3">
            <a:extLst>
              <a:ext uri="{FF2B5EF4-FFF2-40B4-BE49-F238E27FC236}">
                <a16:creationId xmlns="" xmlns:a16="http://schemas.microsoft.com/office/drawing/2014/main" id="{E3E7FB48-98BE-4677-A80F-969F9F30720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218545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es-ES" noProof="0"/>
              <a:t>Los testimonios van aquí</a:t>
            </a:r>
          </a:p>
        </p:txBody>
      </p:sp>
      <p:sp>
        <p:nvSpPr>
          <p:cNvPr id="15" name="Marcador de texto 8">
            <a:extLst>
              <a:ext uri="{FF2B5EF4-FFF2-40B4-BE49-F238E27FC236}">
                <a16:creationId xmlns="" xmlns:a16="http://schemas.microsoft.com/office/drawing/2014/main" id="{0146F28A-70F5-4E8B-8A3A-ADB1B6A080D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69301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Nombre y puesto:</a:t>
            </a:r>
          </a:p>
        </p:txBody>
      </p:sp>
    </p:spTree>
    <p:extLst>
      <p:ext uri="{BB962C8B-B14F-4D97-AF65-F5344CB8AC3E}">
        <p14:creationId xmlns:p14="http://schemas.microsoft.com/office/powerpoint/2010/main" val="23627155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83102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5805D700-F00E-4505-8483-501219FB8BD2}"/>
              </a:ext>
            </a:extLst>
          </p:cNvPr>
          <p:cNvSpPr/>
          <p:nvPr userDrawn="1"/>
        </p:nvSpPr>
        <p:spPr>
          <a:xfrm>
            <a:off x="0" y="0"/>
            <a:ext cx="12192000" cy="636536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9" name="Marcador de pie de página 8">
            <a:extLst>
              <a:ext uri="{FF2B5EF4-FFF2-40B4-BE49-F238E27FC236}">
                <a16:creationId xmlns="" xmlns:a16="http://schemas.microsoft.com/office/drawing/2014/main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41868349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8" name="Marcador de pie de página 17">
            <a:extLst>
              <a:ext uri="{FF2B5EF4-FFF2-40B4-BE49-F238E27FC236}">
                <a16:creationId xmlns=""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0F80631D-0113-45B5-9716-6AED2430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2" name="Marcador de posición de texto 3">
            <a:extLst>
              <a:ext uri="{FF2B5EF4-FFF2-40B4-BE49-F238E27FC236}">
                <a16:creationId xmlns="" xmlns:a16="http://schemas.microsoft.com/office/drawing/2014/main" id="{81AC65F5-382D-4CF6-95CF-DD3FC6D96F3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3" name="Marcador de posición de contenido 2">
            <a:extLst>
              <a:ext uri="{FF2B5EF4-FFF2-40B4-BE49-F238E27FC236}">
                <a16:creationId xmlns="" xmlns:a16="http://schemas.microsoft.com/office/drawing/2014/main" id="{DF554488-3F7D-4F3A-9AAF-73FB0977D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5962" y="457200"/>
            <a:ext cx="5501126" cy="5411787"/>
          </a:xfrm>
        </p:spPr>
        <p:txBody>
          <a:bodyPr rtlCol="0"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1996757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8" name="Marcador de pie de página 17">
            <a:extLst>
              <a:ext uri="{FF2B5EF4-FFF2-40B4-BE49-F238E27FC236}">
                <a16:creationId xmlns=""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="" xmlns:a16="http://schemas.microsoft.com/office/drawing/2014/main" id="{0F80631D-0113-45B5-9716-6AED2430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2" name="Marcador de posición de texto 3">
            <a:extLst>
              <a:ext uri="{FF2B5EF4-FFF2-40B4-BE49-F238E27FC236}">
                <a16:creationId xmlns="" xmlns:a16="http://schemas.microsoft.com/office/drawing/2014/main" id="{81AC65F5-382D-4CF6-95CF-DD3FC6D96F3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9" name="Marcador de posición de imagen 2">
            <a:extLst>
              <a:ext uri="{FF2B5EF4-FFF2-40B4-BE49-F238E27FC236}">
                <a16:creationId xmlns="" xmlns:a16="http://schemas.microsoft.com/office/drawing/2014/main" id="{56321125-B861-4CD5-8023-6E40351765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04181" y="457201"/>
            <a:ext cx="5504688" cy="5403850"/>
          </a:xfrm>
        </p:spPr>
        <p:txBody>
          <a:bodyPr rtlCol="0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dirty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877188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cabezado de 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9">
            <a:extLst>
              <a:ext uri="{FF2B5EF4-FFF2-40B4-BE49-F238E27FC236}">
                <a16:creationId xmlns="" xmlns:a16="http://schemas.microsoft.com/office/drawing/2014/main" id="{6FAD7B97-1B74-414B-B585-45E33908CB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365363"/>
          </a:xfrm>
          <a:solidFill>
            <a:schemeClr val="tx1">
              <a:lumMod val="75000"/>
              <a:lumOff val="25000"/>
            </a:schemeClr>
          </a:solidFill>
        </p:spPr>
        <p:txBody>
          <a:bodyPr vert="vert270" lIns="144000" tIns="0" rIns="0" rtlCol="0" anchor="t"/>
          <a:lstStyle>
            <a:lvl1pPr marL="0" indent="0" algn="ct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s-ES" noProof="0" dirty="0"/>
              <a:t>Inserte o arrastre y coloque su foto aquí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9" name="Marcador de pie de página 8">
            <a:extLst>
              <a:ext uri="{FF2B5EF4-FFF2-40B4-BE49-F238E27FC236}">
                <a16:creationId xmlns="" xmlns:a16="http://schemas.microsoft.com/office/drawing/2014/main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</p:spTree>
    <p:extLst>
      <p:ext uri="{BB962C8B-B14F-4D97-AF65-F5344CB8AC3E}">
        <p14:creationId xmlns:p14="http://schemas.microsoft.com/office/powerpoint/2010/main" val="149566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, subtítulo, imagen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3714749"/>
            <a:ext cx="6406950" cy="3143249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999" y="3714746"/>
            <a:ext cx="4416225" cy="2364591"/>
          </a:xfrm>
        </p:spPr>
        <p:txBody>
          <a:bodyPr rtlCol="0" anchor="t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103" y="3981451"/>
            <a:ext cx="5749483" cy="1343026"/>
          </a:xfrm>
        </p:spPr>
        <p:txBody>
          <a:bodyPr rtlCol="0"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="" xmlns:a16="http://schemas.microsoft.com/office/drawing/2014/main" id="{528B6E3D-9C01-45EA-9E2B-711EC1B84F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53050" y="0"/>
            <a:ext cx="640695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es-ES" noProof="0" dirty="0"/>
              <a:t>Inserte o arrastre y coloque su foto</a:t>
            </a:r>
          </a:p>
        </p:txBody>
      </p:sp>
      <p:sp>
        <p:nvSpPr>
          <p:cNvPr id="18" name="Marcador de pie de página 17">
            <a:extLst>
              <a:ext uri="{FF2B5EF4-FFF2-40B4-BE49-F238E27FC236}">
                <a16:creationId xmlns=""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0" name="Marcador de texto 19">
            <a:extLst>
              <a:ext uri="{FF2B5EF4-FFF2-40B4-BE49-F238E27FC236}">
                <a16:creationId xmlns="" xmlns:a16="http://schemas.microsoft.com/office/drawing/2014/main" id="{CC8965A7-6363-464F-998B-64E00F4F49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58442" y="5657850"/>
            <a:ext cx="5749334" cy="111994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 rtl="0"/>
            <a:r>
              <a:rPr lang="es-ES" noProof="0"/>
              <a:t>Subtítulo, lema o comercial puede ir aquí</a:t>
            </a:r>
          </a:p>
        </p:txBody>
      </p:sp>
    </p:spTree>
    <p:extLst>
      <p:ext uri="{BB962C8B-B14F-4D97-AF65-F5344CB8AC3E}">
        <p14:creationId xmlns:p14="http://schemas.microsoft.com/office/powerpoint/2010/main" val="3420662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ñetas d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Subtítulo</a:t>
            </a:r>
          </a:p>
        </p:txBody>
      </p:sp>
      <p:sp>
        <p:nvSpPr>
          <p:cNvPr id="49" name="Marcador de texto 8">
            <a:extLst>
              <a:ext uri="{FF2B5EF4-FFF2-40B4-BE49-F238E27FC236}">
                <a16:creationId xmlns=""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50" name="Marcador de texto 10">
            <a:extLst>
              <a:ext uri="{FF2B5EF4-FFF2-40B4-BE49-F238E27FC236}">
                <a16:creationId xmlns=""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51" name="Marcador de texto 8">
            <a:extLst>
              <a:ext uri="{FF2B5EF4-FFF2-40B4-BE49-F238E27FC236}">
                <a16:creationId xmlns=""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52" name="Marcador de texto 10">
            <a:extLst>
              <a:ext uri="{FF2B5EF4-FFF2-40B4-BE49-F238E27FC236}">
                <a16:creationId xmlns=""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53" name="Marcador de texto 8">
            <a:extLst>
              <a:ext uri="{FF2B5EF4-FFF2-40B4-BE49-F238E27FC236}">
                <a16:creationId xmlns=""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54" name="Marcador de texto 10">
            <a:extLst>
              <a:ext uri="{FF2B5EF4-FFF2-40B4-BE49-F238E27FC236}">
                <a16:creationId xmlns=""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55" name="Marcador de texto 8">
            <a:extLst>
              <a:ext uri="{FF2B5EF4-FFF2-40B4-BE49-F238E27FC236}">
                <a16:creationId xmlns=""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56" name="Marcador de texto 10">
            <a:extLst>
              <a:ext uri="{FF2B5EF4-FFF2-40B4-BE49-F238E27FC236}">
                <a16:creationId xmlns=""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57" name="Marcador de texto 8">
            <a:extLst>
              <a:ext uri="{FF2B5EF4-FFF2-40B4-BE49-F238E27FC236}">
                <a16:creationId xmlns=""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58" name="Marcador de texto 10">
            <a:extLst>
              <a:ext uri="{FF2B5EF4-FFF2-40B4-BE49-F238E27FC236}">
                <a16:creationId xmlns=""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16" name="Marcador de posición de imagen 15">
            <a:extLst>
              <a:ext uri="{FF2B5EF4-FFF2-40B4-BE49-F238E27FC236}">
                <a16:creationId xmlns=""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3180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59" name="Marcador de posición de imagen 15">
            <a:extLst>
              <a:ext uri="{FF2B5EF4-FFF2-40B4-BE49-F238E27FC236}">
                <a16:creationId xmlns=""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27718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60" name="Marcador de posición de imagen 15">
            <a:extLst>
              <a:ext uri="{FF2B5EF4-FFF2-40B4-BE49-F238E27FC236}">
                <a16:creationId xmlns=""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1122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61" name="Marcador de posición de imagen 15">
            <a:extLst>
              <a:ext uri="{FF2B5EF4-FFF2-40B4-BE49-F238E27FC236}">
                <a16:creationId xmlns=""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4519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62" name="Marcador de posición de imagen 15">
            <a:extLst>
              <a:ext uri="{FF2B5EF4-FFF2-40B4-BE49-F238E27FC236}">
                <a16:creationId xmlns=""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7805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Haga clic en el icono para agregar una imagen</a:t>
            </a:r>
          </a:p>
        </p:txBody>
      </p:sp>
    </p:spTree>
    <p:extLst>
      <p:ext uri="{BB962C8B-B14F-4D97-AF65-F5344CB8AC3E}">
        <p14:creationId xmlns:p14="http://schemas.microsoft.com/office/powerpoint/2010/main" val="406483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ñetas de ico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5EFA8C4C-FE50-44C1-8434-6C7BB898173F}"/>
              </a:ext>
            </a:extLst>
          </p:cNvPr>
          <p:cNvSpPr/>
          <p:nvPr userDrawn="1"/>
        </p:nvSpPr>
        <p:spPr>
          <a:xfrm>
            <a:off x="432000" y="0"/>
            <a:ext cx="5472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es-ES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974545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Subtítulo, lema o comercial puede ir aquí</a:t>
            </a:r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2000" y="6365363"/>
            <a:ext cx="5472000" cy="412431"/>
          </a:xfr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0" name="Marcador de posición de imagen 4">
            <a:extLst>
              <a:ext uri="{FF2B5EF4-FFF2-40B4-BE49-F238E27FC236}">
                <a16:creationId xmlns="" xmlns:a16="http://schemas.microsoft.com/office/drawing/2014/main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0"/>
            <a:ext cx="547200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es-ES" noProof="0" dirty="0"/>
              <a:t>Inserte o arrastre y coloque su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728" y="3981450"/>
            <a:ext cx="4974545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13" name="Marcador de texto 8">
            <a:extLst>
              <a:ext uri="{FF2B5EF4-FFF2-40B4-BE49-F238E27FC236}">
                <a16:creationId xmlns="" xmlns:a16="http://schemas.microsoft.com/office/drawing/2014/main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800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14" name="Marcador de texto 10">
            <a:extLst>
              <a:ext uri="{FF2B5EF4-FFF2-40B4-BE49-F238E27FC236}">
                <a16:creationId xmlns="" xmlns:a16="http://schemas.microsoft.com/office/drawing/2014/main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800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15" name="Marcador de texto 8">
            <a:extLst>
              <a:ext uri="{FF2B5EF4-FFF2-40B4-BE49-F238E27FC236}">
                <a16:creationId xmlns="" xmlns:a16="http://schemas.microsoft.com/office/drawing/2014/main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2527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2</a:t>
            </a:r>
          </a:p>
        </p:txBody>
      </p:sp>
      <p:sp>
        <p:nvSpPr>
          <p:cNvPr id="16" name="Marcador de texto 10">
            <a:extLst>
              <a:ext uri="{FF2B5EF4-FFF2-40B4-BE49-F238E27FC236}">
                <a16:creationId xmlns="" xmlns:a16="http://schemas.microsoft.com/office/drawing/2014/main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02527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17" name="Marcador de texto 8">
            <a:extLst>
              <a:ext uri="{FF2B5EF4-FFF2-40B4-BE49-F238E27FC236}">
                <a16:creationId xmlns="" xmlns:a16="http://schemas.microsoft.com/office/drawing/2014/main" id="{C595063C-F901-4E60-A714-6454F42F0D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1705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3</a:t>
            </a:r>
          </a:p>
        </p:txBody>
      </p:sp>
      <p:sp>
        <p:nvSpPr>
          <p:cNvPr id="18" name="Marcador de texto 10">
            <a:extLst>
              <a:ext uri="{FF2B5EF4-FFF2-40B4-BE49-F238E27FC236}">
                <a16:creationId xmlns="" xmlns:a16="http://schemas.microsoft.com/office/drawing/2014/main" id="{C7672B0A-0079-40F6-8B93-A5F1DB5882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1705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</p:spTree>
    <p:extLst>
      <p:ext uri="{BB962C8B-B14F-4D97-AF65-F5344CB8AC3E}">
        <p14:creationId xmlns:p14="http://schemas.microsoft.com/office/powerpoint/2010/main" val="5466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viñetas de ico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5EFA8C4C-FE50-44C1-8434-6C7BB898173F}"/>
              </a:ext>
            </a:extLst>
          </p:cNvPr>
          <p:cNvSpPr/>
          <p:nvPr userDrawn="1"/>
        </p:nvSpPr>
        <p:spPr>
          <a:xfrm>
            <a:off x="432000" y="0"/>
            <a:ext cx="5472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es-ES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974545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Subtítulo, lema o comercial puede ir aquí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10" name="Marcador de posición de imagen 4">
            <a:extLst>
              <a:ext uri="{FF2B5EF4-FFF2-40B4-BE49-F238E27FC236}">
                <a16:creationId xmlns="" xmlns:a16="http://schemas.microsoft.com/office/drawing/2014/main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0"/>
            <a:ext cx="547200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es-ES" noProof="0" dirty="0"/>
              <a:t>Inserte o arrastre y coloque su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728" y="3981450"/>
            <a:ext cx="4974545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13" name="Marcador de texto 8">
            <a:extLst>
              <a:ext uri="{FF2B5EF4-FFF2-40B4-BE49-F238E27FC236}">
                <a16:creationId xmlns="" xmlns:a16="http://schemas.microsoft.com/office/drawing/2014/main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5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3</a:t>
            </a:r>
          </a:p>
        </p:txBody>
      </p:sp>
      <p:sp>
        <p:nvSpPr>
          <p:cNvPr id="14" name="Marcador de texto 10">
            <a:extLst>
              <a:ext uri="{FF2B5EF4-FFF2-40B4-BE49-F238E27FC236}">
                <a16:creationId xmlns="" xmlns:a16="http://schemas.microsoft.com/office/drawing/2014/main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785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15" name="Marcador de texto 8">
            <a:extLst>
              <a:ext uri="{FF2B5EF4-FFF2-40B4-BE49-F238E27FC236}">
                <a16:creationId xmlns="" xmlns:a16="http://schemas.microsoft.com/office/drawing/2014/main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026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4</a:t>
            </a:r>
          </a:p>
        </p:txBody>
      </p:sp>
      <p:sp>
        <p:nvSpPr>
          <p:cNvPr id="16" name="Marcador de texto 10">
            <a:extLst>
              <a:ext uri="{FF2B5EF4-FFF2-40B4-BE49-F238E27FC236}">
                <a16:creationId xmlns="" xmlns:a16="http://schemas.microsoft.com/office/drawing/2014/main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6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23" name="Marcador de texto 8">
            <a:extLst>
              <a:ext uri="{FF2B5EF4-FFF2-40B4-BE49-F238E27FC236}">
                <a16:creationId xmlns="" xmlns:a16="http://schemas.microsoft.com/office/drawing/2014/main" id="{B71CBA76-3CE4-4FA7-8940-41ECC9129C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85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24" name="Marcador de texto 10">
            <a:extLst>
              <a:ext uri="{FF2B5EF4-FFF2-40B4-BE49-F238E27FC236}">
                <a16:creationId xmlns="" xmlns:a16="http://schemas.microsoft.com/office/drawing/2014/main" id="{ADC8FCF6-5E2F-4976-8979-F493766C38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785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25" name="Marcador de texto 8">
            <a:extLst>
              <a:ext uri="{FF2B5EF4-FFF2-40B4-BE49-F238E27FC236}">
                <a16:creationId xmlns="" xmlns:a16="http://schemas.microsoft.com/office/drawing/2014/main" id="{F111F3D7-9557-4D01-B2FB-38A2FFA105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026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Viñeta 2</a:t>
            </a:r>
          </a:p>
        </p:txBody>
      </p:sp>
      <p:sp>
        <p:nvSpPr>
          <p:cNvPr id="26" name="Marcador de texto 10">
            <a:extLst>
              <a:ext uri="{FF2B5EF4-FFF2-40B4-BE49-F238E27FC236}">
                <a16:creationId xmlns="" xmlns:a16="http://schemas.microsoft.com/office/drawing/2014/main" id="{FE89EBCC-101B-4979-93C1-08579B0319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026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</p:spTree>
    <p:extLst>
      <p:ext uri="{BB962C8B-B14F-4D97-AF65-F5344CB8AC3E}">
        <p14:creationId xmlns:p14="http://schemas.microsoft.com/office/powerpoint/2010/main" val="3040843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oducto digi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="" xmlns:a16="http://schemas.microsoft.com/office/drawing/2014/main" id="{5CE857ED-B36A-4B8A-81C4-94389617E2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465" y="1007667"/>
            <a:ext cx="11528535" cy="564538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3613424"/>
            <a:ext cx="3974900" cy="2465913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9" name="Marcador de texto 8">
            <a:extLst>
              <a:ext uri="{FF2B5EF4-FFF2-40B4-BE49-F238E27FC236}">
                <a16:creationId xmlns="" xmlns:a16="http://schemas.microsoft.com/office/drawing/2014/main" id="{177496E8-E637-4081-A0D0-AB167EE459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582738"/>
            <a:ext cx="3975100" cy="1744662"/>
          </a:xfrm>
        </p:spPr>
        <p:txBody>
          <a:bodyPr rtlCol="0" anchor="b"/>
          <a:lstStyle>
            <a:lvl1pPr marL="0" indent="0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Texto destacado</a:t>
            </a:r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="" xmlns:a16="http://schemas.microsoft.com/office/drawing/2014/main" id="{DE221C2C-B20F-4F90-A44F-08EE879BA9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17319" y="1450975"/>
            <a:ext cx="6974680" cy="3935414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 dirty="0"/>
              <a:t>Inserte o arrastre y coloque su diseño de la pantalla aquí</a:t>
            </a:r>
          </a:p>
        </p:txBody>
      </p:sp>
    </p:spTree>
    <p:extLst>
      <p:ext uri="{BB962C8B-B14F-4D97-AF65-F5344CB8AC3E}">
        <p14:creationId xmlns:p14="http://schemas.microsoft.com/office/powerpoint/2010/main" val="77450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s 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AE51FED-0A73-4769-96A2-4C362E5D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455B16D-31A1-4D28-ADC4-0BDEF4E07DF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008000"/>
            <a:ext cx="11340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s-ES" noProof="0"/>
              <a:t>Línea única de texto.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C4D4C6E-0D63-44CE-B0B4-BAA8F101EAF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231749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sección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Agregue un pie de página</a:t>
            </a:r>
          </a:p>
        </p:txBody>
      </p:sp>
      <p:sp>
        <p:nvSpPr>
          <p:cNvPr id="9" name="Marcador de posición de número de diapositiva 8">
            <a:extLst>
              <a:ext uri="{FF2B5EF4-FFF2-40B4-BE49-F238E27FC236}">
                <a16:creationId xmlns="" xmlns:a16="http://schemas.microsoft.com/office/drawing/2014/main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0BF46361-E4F6-47BA-9660-22CF6C0669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1498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sección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="" xmlns:a16="http://schemas.microsoft.com/office/drawing/2014/main" id="{2BB15A8A-91AC-4F5D-A727-1D120F5D43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91247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sección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="" xmlns:a16="http://schemas.microsoft.com/office/drawing/2014/main" id="{1A87D1D6-A833-418D-948C-DDF7937231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31749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Sección 1</a:t>
            </a:r>
          </a:p>
        </p:txBody>
      </p:sp>
      <p:sp>
        <p:nvSpPr>
          <p:cNvPr id="14" name="Marcador de texto 13">
            <a:extLst>
              <a:ext uri="{FF2B5EF4-FFF2-40B4-BE49-F238E27FC236}">
                <a16:creationId xmlns="" xmlns:a16="http://schemas.microsoft.com/office/drawing/2014/main" id="{729FC9F6-9736-4DA2-A807-7430389A47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1498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Sección 2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="" xmlns:a16="http://schemas.microsoft.com/office/drawing/2014/main" id="{8FD41719-B17D-4C65-8905-CFB25698E4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91247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Sección 3</a:t>
            </a:r>
          </a:p>
        </p:txBody>
      </p:sp>
    </p:spTree>
    <p:extLst>
      <p:ext uri="{BB962C8B-B14F-4D97-AF65-F5344CB8AC3E}">
        <p14:creationId xmlns:p14="http://schemas.microsoft.com/office/powerpoint/2010/main" val="230680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06A7F847-7F52-4026-B418-55C25C28C4CB}"/>
              </a:ext>
            </a:extLst>
          </p:cNvPr>
          <p:cNvSpPr/>
          <p:nvPr userDrawn="1"/>
        </p:nvSpPr>
        <p:spPr>
          <a:xfrm>
            <a:off x="0" y="6365364"/>
            <a:ext cx="12192000" cy="421200"/>
          </a:xfrm>
          <a:prstGeom prst="rect">
            <a:avLst/>
          </a:prstGeom>
          <a:gradFill>
            <a:gsLst>
              <a:gs pos="53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FF47D8FD-2235-485B-95E1-2EBD5AB47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>
            <a:extLst>
              <a:ext uri="{FF2B5EF4-FFF2-40B4-BE49-F238E27FC236}">
                <a16:creationId xmlns="" xmlns:a16="http://schemas.microsoft.com/office/drawing/2014/main" id="{99F4A233-446A-4EDA-9622-BBF0631DF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728000"/>
            <a:ext cx="113400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04A2955-0629-484D-8B16-D4500802A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rtl="0"/>
            <a:fld id="{4B73C415-D670-4716-A5EC-CC4D52CA2BA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ie de página 6">
            <a:extLst>
              <a:ext uri="{FF2B5EF4-FFF2-40B4-BE49-F238E27FC236}">
                <a16:creationId xmlns="" xmlns:a16="http://schemas.microsoft.com/office/drawing/2014/main" id="{DBD150CE-DC66-461D-A66C-7CF330704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5363"/>
            <a:ext cx="5472000" cy="4124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00ED0A63-77FF-4992-99DD-A09E96E22ACC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96335A3F-070E-4B0E-A4FA-9B3279A2897C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2448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62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4" r:id="rId9"/>
    <p:sldLayoutId id="2147483665" r:id="rId10"/>
    <p:sldLayoutId id="2147483666" r:id="rId11"/>
    <p:sldLayoutId id="2147483667" r:id="rId12"/>
    <p:sldLayoutId id="2147483650" r:id="rId13"/>
    <p:sldLayoutId id="2147483652" r:id="rId14"/>
    <p:sldLayoutId id="2147483653" r:id="rId15"/>
    <p:sldLayoutId id="2147483668" r:id="rId16"/>
    <p:sldLayoutId id="2147483669" r:id="rId17"/>
    <p:sldLayoutId id="2147483671" r:id="rId18"/>
    <p:sldLayoutId id="2147483672" r:id="rId19"/>
    <p:sldLayoutId id="2147483654" r:id="rId20"/>
    <p:sldLayoutId id="2147483678" r:id="rId21"/>
    <p:sldLayoutId id="2147483655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9" r:id="rId28"/>
    <p:sldLayoutId id="2147483680" r:id="rId2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000"/>
        </a:spcBef>
        <a:spcAft>
          <a:spcPts val="500"/>
        </a:spcAft>
        <a:buClr>
          <a:schemeClr val="accent1"/>
        </a:buClr>
        <a:buFont typeface="Arial" panose="020B0604020202020204" pitchFamily="34" charset="0"/>
        <a:buChar char="○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comments" Target="../comments/comment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40278" t="65193" r="31250" b="19491"/>
          <a:stretch/>
        </p:blipFill>
        <p:spPr>
          <a:xfrm>
            <a:off x="5554134" y="2336800"/>
            <a:ext cx="6158814" cy="1862666"/>
          </a:xfrm>
          <a:prstGeom prst="rect">
            <a:avLst/>
          </a:prstGeom>
        </p:spPr>
      </p:pic>
      <p:sp>
        <p:nvSpPr>
          <p:cNvPr id="3" name="Título 4">
            <a:extLst>
              <a:ext uri="{FF2B5EF4-FFF2-40B4-BE49-F238E27FC236}">
                <a16:creationId xmlns="" xmlns:a16="http://schemas.microsoft.com/office/drawing/2014/main" id="{4F218344-56B2-4D7E-A91A-A9A083F4AB5D}"/>
              </a:ext>
            </a:extLst>
          </p:cNvPr>
          <p:cNvSpPr txBox="1">
            <a:spLocks/>
          </p:cNvSpPr>
          <p:nvPr/>
        </p:nvSpPr>
        <p:spPr>
          <a:xfrm>
            <a:off x="8633541" y="4199466"/>
            <a:ext cx="2472266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Diciembre de 2021</a:t>
            </a:r>
            <a:endParaRPr lang="es-ES" sz="2000" b="1" spc="0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6450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 de texto 18">
            <a:extLst>
              <a:ext uri="{FF2B5EF4-FFF2-40B4-BE49-F238E27FC236}">
                <a16:creationId xmlns="" xmlns:a16="http://schemas.microsoft.com/office/drawing/2014/main" id="{6F3DED87-893F-AE48-A1D6-1F8217F39E84}"/>
              </a:ext>
            </a:extLst>
          </p:cNvPr>
          <p:cNvSpPr txBox="1"/>
          <p:nvPr/>
        </p:nvSpPr>
        <p:spPr bwMode="gray">
          <a:xfrm>
            <a:off x="145358" y="4404168"/>
            <a:ext cx="12046641" cy="707886"/>
          </a:xfrm>
          <a:prstGeom prst="rect">
            <a:avLst/>
          </a:prstGeom>
          <a:noFill/>
        </p:spPr>
        <p:txBody>
          <a:bodyPr wrap="square" lIns="108000" tIns="72000" rIns="108000" bIns="72000" rtlCol="0" anchor="ctr" anchorCtr="0">
            <a:noAutofit/>
          </a:bodyPr>
          <a:lstStyle/>
          <a:p>
            <a:pPr rtl="0"/>
            <a:r>
              <a:rPr lang="es-ES" sz="4000" noProof="1">
                <a:solidFill>
                  <a:schemeClr val="accent4">
                    <a:lumMod val="75000"/>
                  </a:schemeClr>
                </a:solidFill>
                <a:latin typeface="Metropolis Thin" pitchFamily="2" charset="77"/>
              </a:rPr>
              <a:t>Diagnóstico sanitario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="" xmlns:a16="http://schemas.microsoft.com/office/drawing/2014/main" id="{2F5B068A-E123-9543-9211-8852B3EB3875}"/>
              </a:ext>
            </a:extLst>
          </p:cNvPr>
          <p:cNvSpPr txBox="1">
            <a:spLocks/>
          </p:cNvSpPr>
          <p:nvPr/>
        </p:nvSpPr>
        <p:spPr bwMode="gray">
          <a:xfrm>
            <a:off x="145358" y="5273457"/>
            <a:ext cx="12046641" cy="646331"/>
          </a:xfrm>
          <a:prstGeom prst="rect">
            <a:avLst/>
          </a:prstGeom>
        </p:spPr>
        <p:txBody>
          <a:bodyPr vert="horz" lIns="108000" tIns="108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Impacto en los hábitos de vida</a:t>
            </a:r>
          </a:p>
        </p:txBody>
      </p:sp>
      <p:cxnSp>
        <p:nvCxnSpPr>
          <p:cNvPr id="10" name="Conector recto 9" title="Línea divisoria">
            <a:extLst>
              <a:ext uri="{FF2B5EF4-FFF2-40B4-BE49-F238E27FC236}">
                <a16:creationId xmlns="" xmlns:a16="http://schemas.microsoft.com/office/drawing/2014/main" id="{7F0043FC-23E3-8A48-BD4A-AB2BEA75BC24}"/>
              </a:ext>
            </a:extLst>
          </p:cNvPr>
          <p:cNvCxnSpPr>
            <a:cxnSpLocks/>
          </p:cNvCxnSpPr>
          <p:nvPr/>
        </p:nvCxnSpPr>
        <p:spPr bwMode="ltGray">
          <a:xfrm>
            <a:off x="271911" y="5213739"/>
            <a:ext cx="6849136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419728B2-3587-7142-9EC7-6A988FD3E2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7868"/>
            <a:ext cx="12192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40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576217" y="3914395"/>
            <a:ext cx="3472445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4</a:t>
            </a:r>
            <a:r>
              <a:rPr lang="es-ES" sz="2000" b="1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 </a:t>
            </a: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de cada 10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Académicos</a:t>
            </a:r>
          </a:p>
        </p:txBody>
      </p:sp>
      <p:sp>
        <p:nvSpPr>
          <p:cNvPr id="2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42699" y="1432119"/>
            <a:ext cx="4875486" cy="8851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En términos generales a raíz de la pandemia por COVID 19 </a:t>
            </a:r>
            <a:r>
              <a:rPr lang="es-MX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considero que mis hábitos de sueño y descanso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...</a:t>
            </a:r>
          </a:p>
        </p:txBody>
      </p:sp>
      <p:sp>
        <p:nvSpPr>
          <p:cNvPr id="2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576216" y="4325212"/>
            <a:ext cx="4147893" cy="3484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3 de cada 10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</a:p>
        </p:txBody>
      </p:sp>
      <p:sp>
        <p:nvSpPr>
          <p:cNvPr id="2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576216" y="4719557"/>
            <a:ext cx="3472445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5</a:t>
            </a:r>
            <a:r>
              <a:rPr lang="es-ES" sz="2000" b="1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 </a:t>
            </a: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de cada 10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3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5375950" y="766132"/>
            <a:ext cx="6573354" cy="3151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2000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Principales factores que afectan los hábitos de sueño: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B0988990-927B-E44F-8D06-A6E2DD82A284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Afectaciones en los hábitos de sueño</a:t>
            </a:r>
          </a:p>
        </p:txBody>
      </p:sp>
      <p:sp>
        <p:nvSpPr>
          <p:cNvPr id="18" name="Marcador de número de diapositiva 2">
            <a:extLst>
              <a:ext uri="{FF2B5EF4-FFF2-40B4-BE49-F238E27FC236}">
                <a16:creationId xmlns="" xmlns:a16="http://schemas.microsoft.com/office/drawing/2014/main" id="{9968A98F-4496-1442-81BB-D00186F6D6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11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="" xmlns:a16="http://schemas.microsoft.com/office/drawing/2014/main" id="{2A8D052E-3D66-B845-96AA-91519E1D3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115" y="2946939"/>
            <a:ext cx="3155612" cy="2731415"/>
          </a:xfrm>
          <a:prstGeom prst="rect">
            <a:avLst/>
          </a:prstGeom>
        </p:spPr>
      </p:pic>
      <p:cxnSp>
        <p:nvCxnSpPr>
          <p:cNvPr id="24" name="Conector recto 23" title="Línea divisoria">
            <a:extLst>
              <a:ext uri="{FF2B5EF4-FFF2-40B4-BE49-F238E27FC236}">
                <a16:creationId xmlns="" xmlns:a16="http://schemas.microsoft.com/office/drawing/2014/main" id="{DF635180-DE78-9444-B563-8812B656C9C0}"/>
              </a:ext>
            </a:extLst>
          </p:cNvPr>
          <p:cNvCxnSpPr>
            <a:cxnSpLocks/>
          </p:cNvCxnSpPr>
          <p:nvPr/>
        </p:nvCxnSpPr>
        <p:spPr bwMode="ltGray">
          <a:xfrm flipV="1">
            <a:off x="7418093" y="3737435"/>
            <a:ext cx="0" cy="144000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492C6279-F3FB-AC4F-AC3E-D6DF07878690}"/>
              </a:ext>
            </a:extLst>
          </p:cNvPr>
          <p:cNvSpPr/>
          <p:nvPr/>
        </p:nvSpPr>
        <p:spPr>
          <a:xfrm>
            <a:off x="5373308" y="2081872"/>
            <a:ext cx="4652236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7</a:t>
            </a:r>
            <a:r>
              <a:rPr lang="es-ES" sz="20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% 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Pensamientos de incertidumbre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2D0376D3-4E1A-164D-A085-A425997C94A5}"/>
              </a:ext>
            </a:extLst>
          </p:cNvPr>
          <p:cNvSpPr/>
          <p:nvPr/>
        </p:nvSpPr>
        <p:spPr>
          <a:xfrm>
            <a:off x="5372792" y="2557285"/>
            <a:ext cx="6096000" cy="707886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marL="490538" indent="-485775">
              <a:spcBef>
                <a:spcPts val="300"/>
              </a:spcBef>
              <a:spcAft>
                <a:spcPts val="300"/>
              </a:spcAft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5</a:t>
            </a:r>
            <a:r>
              <a:rPr lang="es-ES" sz="20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%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Desvelo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 innecesario viendo TV, el celular o jugando videojuegos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46EC2163-80C5-7D42-8A8B-D9655D151DFC}"/>
              </a:ext>
            </a:extLst>
          </p:cNvPr>
          <p:cNvSpPr/>
          <p:nvPr/>
        </p:nvSpPr>
        <p:spPr>
          <a:xfrm>
            <a:off x="5372792" y="1197439"/>
            <a:ext cx="3970959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17% 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Estrés, ansiedad y miedo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" name="Conector recto 29" title="Línea divisoria">
            <a:extLst>
              <a:ext uri="{FF2B5EF4-FFF2-40B4-BE49-F238E27FC236}">
                <a16:creationId xmlns="" xmlns:a16="http://schemas.microsoft.com/office/drawing/2014/main" id="{1AD4CDDB-ECF3-4B47-9E6A-9ECE19C4204D}"/>
              </a:ext>
            </a:extLst>
          </p:cNvPr>
          <p:cNvCxnSpPr>
            <a:cxnSpLocks/>
          </p:cNvCxnSpPr>
          <p:nvPr/>
        </p:nvCxnSpPr>
        <p:spPr bwMode="ltGray">
          <a:xfrm flipV="1">
            <a:off x="5276310" y="813057"/>
            <a:ext cx="0" cy="2390411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352096" y="3432715"/>
            <a:ext cx="1817834" cy="61424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No han cambiado </a:t>
            </a:r>
            <a:r>
              <a:rPr lang="es-MX" sz="1600" b="1" dirty="0" smtClean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notablemente</a:t>
            </a:r>
            <a:endParaRPr lang="es-MX" sz="1600" b="1" dirty="0" smtClean="0">
              <a:solidFill>
                <a:schemeClr val="accent5">
                  <a:lumMod val="75000"/>
                </a:schemeClr>
              </a:solidFill>
              <a:latin typeface="Metropolis" pitchFamily="2" charset="77"/>
            </a:endParaRPr>
          </a:p>
          <a:p>
            <a:pPr marL="0" indent="0" algn="r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41%</a:t>
            </a:r>
            <a:endParaRPr lang="es-ES" sz="2400" b="1" dirty="0">
              <a:solidFill>
                <a:schemeClr val="accent5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12405" y="3796516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600" b="1" dirty="0" smtClean="0">
                <a:solidFill>
                  <a:srgbClr val="FF0000"/>
                </a:solidFill>
                <a:latin typeface="Metropolis" pitchFamily="2" charset="77"/>
              </a:rPr>
              <a:t>2%</a:t>
            </a:r>
            <a:endParaRPr lang="es-ES" sz="16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0" name="Flecha abajo 19"/>
          <p:cNvSpPr/>
          <p:nvPr/>
        </p:nvSpPr>
        <p:spPr>
          <a:xfrm>
            <a:off x="976947" y="3973574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/>
          </a:p>
        </p:txBody>
      </p:sp>
      <p:sp>
        <p:nvSpPr>
          <p:cNvPr id="26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92905" y="4817500"/>
            <a:ext cx="2195567" cy="1056229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Han </a:t>
            </a:r>
            <a:r>
              <a:rPr lang="es-MX" sz="1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mejorado pues me siento menos cansado y con mayor energía</a:t>
            </a:r>
            <a:endParaRPr lang="es-ES" sz="16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4690838" y="3719914"/>
            <a:ext cx="2544343" cy="1307526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2400" b="1" dirty="0" smtClean="0">
                <a:solidFill>
                  <a:srgbClr val="93004A"/>
                </a:solidFill>
                <a:latin typeface="Metropolis" pitchFamily="2" charset="77"/>
              </a:rPr>
              <a:t>46%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 smtClean="0">
                <a:solidFill>
                  <a:srgbClr val="93004A"/>
                </a:solidFill>
                <a:latin typeface="Metropolis" pitchFamily="2" charset="77"/>
              </a:rPr>
              <a:t>Han </a:t>
            </a:r>
            <a:r>
              <a:rPr lang="es-MX" sz="1600" b="1" dirty="0">
                <a:solidFill>
                  <a:srgbClr val="93004A"/>
                </a:solidFill>
                <a:latin typeface="Metropolis" pitchFamily="2" charset="77"/>
              </a:rPr>
              <a:t>empeorado o se han deteriorado, me siento débil y tengo problemas para conciliar el sueño</a:t>
            </a:r>
            <a:endParaRPr lang="es-ES" sz="1600" b="1" dirty="0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3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91888" y="3627997"/>
            <a:ext cx="154800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600" b="1" dirty="0" smtClean="0">
                <a:solidFill>
                  <a:srgbClr val="FF0000"/>
                </a:solidFill>
                <a:latin typeface="Metropolis" pitchFamily="2" charset="77"/>
              </a:rPr>
              <a:t>2%</a:t>
            </a:r>
            <a:endParaRPr lang="es-ES" sz="16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2" name="Flecha abajo 31"/>
          <p:cNvSpPr/>
          <p:nvPr/>
        </p:nvSpPr>
        <p:spPr>
          <a:xfrm rot="10800000">
            <a:off x="5450368" y="3771189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/>
          </a:p>
        </p:txBody>
      </p:sp>
      <p:sp>
        <p:nvSpPr>
          <p:cNvPr id="3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001285" y="4673663"/>
            <a:ext cx="154800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600" b="1" dirty="0" smtClean="0">
                <a:solidFill>
                  <a:srgbClr val="FF0000"/>
                </a:solidFill>
                <a:latin typeface="Metropolis" pitchFamily="2" charset="77"/>
              </a:rPr>
              <a:t>10%</a:t>
            </a:r>
            <a:endParaRPr lang="es-ES" sz="16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5" name="Flecha abajo 34"/>
          <p:cNvSpPr/>
          <p:nvPr/>
        </p:nvSpPr>
        <p:spPr>
          <a:xfrm rot="10800000">
            <a:off x="10759765" y="4816855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/>
          </a:p>
        </p:txBody>
      </p:sp>
      <p:sp>
        <p:nvSpPr>
          <p:cNvPr id="3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021634" y="3831970"/>
            <a:ext cx="50175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6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20%</a:t>
            </a:r>
            <a:endParaRPr lang="es-ES" sz="16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40" name="Flecha abajo 39"/>
          <p:cNvSpPr/>
          <p:nvPr/>
        </p:nvSpPr>
        <p:spPr>
          <a:xfrm>
            <a:off x="10820908" y="3998490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76096" y="5388809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32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32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4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165341" y="4235212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32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32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4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191240" y="1095259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32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32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4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189757" y="2034735"/>
            <a:ext cx="154800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600" b="1" dirty="0" smtClean="0">
                <a:solidFill>
                  <a:schemeClr val="accent3"/>
                </a:solidFill>
                <a:latin typeface="Metropolis" pitchFamily="2" charset="77"/>
              </a:rPr>
              <a:t>2%</a:t>
            </a:r>
            <a:endParaRPr lang="es-ES" sz="16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45" name="Flecha abajo 44"/>
          <p:cNvSpPr/>
          <p:nvPr/>
        </p:nvSpPr>
        <p:spPr>
          <a:xfrm>
            <a:off x="9982103" y="2211793"/>
            <a:ext cx="180000" cy="180000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chemeClr val="accent3"/>
              </a:solidFill>
            </a:endParaRPr>
          </a:p>
        </p:txBody>
      </p:sp>
      <p:sp>
        <p:nvSpPr>
          <p:cNvPr id="4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982480" y="2814246"/>
            <a:ext cx="154800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600" b="1" dirty="0">
                <a:solidFill>
                  <a:schemeClr val="accent3"/>
                </a:solidFill>
                <a:latin typeface="Metropolis" pitchFamily="2" charset="77"/>
              </a:rPr>
              <a:t>3</a:t>
            </a:r>
            <a:r>
              <a:rPr lang="es-ES" sz="1600" b="1" dirty="0" smtClean="0">
                <a:solidFill>
                  <a:schemeClr val="accent3"/>
                </a:solidFill>
                <a:latin typeface="Metropolis" pitchFamily="2" charset="77"/>
              </a:rPr>
              <a:t>%</a:t>
            </a:r>
            <a:endParaRPr lang="es-ES" sz="16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49" name="Flecha abajo 48"/>
          <p:cNvSpPr/>
          <p:nvPr/>
        </p:nvSpPr>
        <p:spPr>
          <a:xfrm>
            <a:off x="9774826" y="2991304"/>
            <a:ext cx="180000" cy="180000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/>
          </a:p>
        </p:txBody>
      </p:sp>
      <p:sp>
        <p:nvSpPr>
          <p:cNvPr id="50" name="Rectángulo 49">
            <a:extLst>
              <a:ext uri="{FF2B5EF4-FFF2-40B4-BE49-F238E27FC236}">
                <a16:creationId xmlns="" xmlns:a16="http://schemas.microsoft.com/office/drawing/2014/main" id="{CF0835F7-30B6-BC4C-B93F-93AC1DC5B8E8}"/>
              </a:ext>
            </a:extLst>
          </p:cNvPr>
          <p:cNvSpPr/>
          <p:nvPr/>
        </p:nvSpPr>
        <p:spPr>
          <a:xfrm>
            <a:off x="5372792" y="1683218"/>
            <a:ext cx="4469493" cy="40011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14% 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Trabajo o estudio hasta tarde</a:t>
            </a:r>
            <a:endParaRPr lang="es-ES_tradnl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17273" y="1615893"/>
            <a:ext cx="154800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600" b="1" dirty="0">
                <a:solidFill>
                  <a:srgbClr val="FF0000"/>
                </a:solidFill>
                <a:latin typeface="Metropolis" pitchFamily="2" charset="77"/>
              </a:rPr>
              <a:t>6</a:t>
            </a:r>
            <a:r>
              <a:rPr lang="es-ES" sz="16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6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52" name="Flecha abajo 51"/>
          <p:cNvSpPr/>
          <p:nvPr/>
        </p:nvSpPr>
        <p:spPr>
          <a:xfrm rot="10800000">
            <a:off x="9775753" y="1759085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/>
          </a:p>
        </p:txBody>
      </p:sp>
      <p:sp>
        <p:nvSpPr>
          <p:cNvPr id="36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5540367" y="3226964"/>
            <a:ext cx="6573354" cy="3151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400" dirty="0" smtClean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En la respuesta otros fueron mencionados los problemas económicos,  familiares, así como la recuperación post COVID 19.</a:t>
            </a:r>
            <a:endParaRPr lang="es-MX" sz="1400" dirty="0">
              <a:solidFill>
                <a:schemeClr val="accent6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151456" y="5462464"/>
            <a:ext cx="61427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s-MX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13%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B0988990-927B-E44F-8D06-A6E2DD82A284}"/>
              </a:ext>
            </a:extLst>
          </p:cNvPr>
          <p:cNvSpPr/>
          <p:nvPr/>
        </p:nvSpPr>
        <p:spPr>
          <a:xfrm>
            <a:off x="7738331" y="3446477"/>
            <a:ext cx="4243669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Resultados por sector</a:t>
            </a:r>
            <a:endParaRPr lang="es-ES" sz="24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0355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9280832D-3151-A64C-9DFF-D7815F091B9F}"/>
              </a:ext>
            </a:extLst>
          </p:cNvPr>
          <p:cNvSpPr/>
          <p:nvPr/>
        </p:nvSpPr>
        <p:spPr>
          <a:xfrm>
            <a:off x="5981578" y="1844480"/>
            <a:ext cx="609876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 lvl="1" indent="-444500"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13%</a:t>
            </a:r>
            <a:r>
              <a:rPr lang="es-ES" sz="20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 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Estoy comiendo demasiado durante el transcurso del día                     </a:t>
            </a:r>
          </a:p>
          <a:p>
            <a:pPr marL="449263" lvl="1" indent="-444500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2000" b="1" dirty="0">
                <a:solidFill>
                  <a:srgbClr val="93004A"/>
                </a:solidFill>
                <a:latin typeface="Metropolis" pitchFamily="2" charset="77"/>
              </a:rPr>
              <a:t>7</a:t>
            </a: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%</a:t>
            </a:r>
            <a:r>
              <a:rPr lang="es-ES" sz="20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 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He dejado de comer en las horas habituales que lo </a:t>
            </a:r>
            <a:r>
              <a:rPr lang="es-MX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hacía  </a:t>
            </a:r>
            <a:endParaRPr lang="es-MX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  <a:p>
            <a:pPr marL="449263" lvl="1" indent="-444500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4</a:t>
            </a:r>
            <a:r>
              <a:rPr lang="es-ES" sz="2000" b="1" dirty="0">
                <a:solidFill>
                  <a:srgbClr val="93004A"/>
                </a:solidFill>
                <a:latin typeface="Metropolis" pitchFamily="2" charset="77"/>
              </a:rPr>
              <a:t>%</a:t>
            </a: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 </a:t>
            </a:r>
            <a:r>
              <a:rPr lang="es-MX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Estoy 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comiendo menos de lo que debería de comer pues me siento desanimado                         </a:t>
            </a:r>
          </a:p>
          <a:p>
            <a:pPr marL="449263" lvl="1" indent="-444500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1%</a:t>
            </a:r>
            <a:r>
              <a:rPr lang="es-ES" sz="20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 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Debido a la situación económica hemos adquirido menos comida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50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5408080" y="1476159"/>
            <a:ext cx="6573349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2000" spc="-50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Principales factores que afectan los hábitos alimenticios:</a:t>
            </a:r>
          </a:p>
        </p:txBody>
      </p:sp>
      <p:sp>
        <p:nvSpPr>
          <p:cNvPr id="31" name="Título 1">
            <a:extLst>
              <a:ext uri="{FF2B5EF4-FFF2-40B4-BE49-F238E27FC236}">
                <a16:creationId xmlns="" xmlns:a16="http://schemas.microsoft.com/office/drawing/2014/main" id="{F862780F-92D5-4FF5-8003-B57A9BC2BF77}"/>
              </a:ext>
            </a:extLst>
          </p:cNvPr>
          <p:cNvSpPr txBox="1">
            <a:spLocks/>
          </p:cNvSpPr>
          <p:nvPr/>
        </p:nvSpPr>
        <p:spPr>
          <a:xfrm>
            <a:off x="432000" y="432000"/>
            <a:ext cx="9562006" cy="43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33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085116" y="319941"/>
            <a:ext cx="3472445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10%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Académicos</a:t>
            </a:r>
          </a:p>
        </p:txBody>
      </p:sp>
      <p:sp>
        <p:nvSpPr>
          <p:cNvPr id="45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38440" y="931691"/>
            <a:ext cx="4848568" cy="93405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En términos generales a raíz de la pandemia por COVID 19 </a:t>
            </a:r>
            <a:r>
              <a:rPr lang="es-MX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considero que mis hábitos alimenticios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…</a:t>
            </a:r>
          </a:p>
        </p:txBody>
      </p:sp>
      <p:sp>
        <p:nvSpPr>
          <p:cNvPr id="4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085115" y="727721"/>
            <a:ext cx="4147893" cy="3484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20%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49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085115" y="1116339"/>
            <a:ext cx="3472445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28%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FA5E397C-E29B-564F-85E9-4F01E06C9355}"/>
              </a:ext>
            </a:extLst>
          </p:cNvPr>
          <p:cNvSpPr/>
          <p:nvPr/>
        </p:nvSpPr>
        <p:spPr>
          <a:xfrm>
            <a:off x="906607" y="80699"/>
            <a:ext cx="438337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Afectaciones en los hábitos alimenticios</a:t>
            </a:r>
          </a:p>
        </p:txBody>
      </p:sp>
      <p:sp>
        <p:nvSpPr>
          <p:cNvPr id="20" name="Marcador de número de diapositiva 2">
            <a:extLst>
              <a:ext uri="{FF2B5EF4-FFF2-40B4-BE49-F238E27FC236}">
                <a16:creationId xmlns="" xmlns:a16="http://schemas.microsoft.com/office/drawing/2014/main" id="{A01716B6-3112-0C41-B2DC-6AE2242260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14800" y="5966981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12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cxnSp>
        <p:nvCxnSpPr>
          <p:cNvPr id="18" name="Conector recto 17" title="Línea divisoria">
            <a:extLst>
              <a:ext uri="{FF2B5EF4-FFF2-40B4-BE49-F238E27FC236}">
                <a16:creationId xmlns="" xmlns:a16="http://schemas.microsoft.com/office/drawing/2014/main" id="{B4D6C637-B152-E74B-852A-D575D53E8E3E}"/>
              </a:ext>
            </a:extLst>
          </p:cNvPr>
          <p:cNvCxnSpPr>
            <a:cxnSpLocks/>
          </p:cNvCxnSpPr>
          <p:nvPr/>
        </p:nvCxnSpPr>
        <p:spPr bwMode="ltGray">
          <a:xfrm flipH="1" flipV="1">
            <a:off x="5306994" y="720238"/>
            <a:ext cx="2690" cy="4452913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D0ED5ABD-6F77-0246-939B-205598CE3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003" y="3288594"/>
            <a:ext cx="2897442" cy="2541799"/>
          </a:xfrm>
          <a:prstGeom prst="rect">
            <a:avLst/>
          </a:prstGeom>
        </p:spPr>
      </p:pic>
      <p:cxnSp>
        <p:nvCxnSpPr>
          <p:cNvPr id="24" name="Conector recto 23" title="Línea divisoria">
            <a:extLst>
              <a:ext uri="{FF2B5EF4-FFF2-40B4-BE49-F238E27FC236}">
                <a16:creationId xmlns="" xmlns:a16="http://schemas.microsoft.com/office/drawing/2014/main" id="{FB17E3B2-A2C7-0942-9C3C-228643076415}"/>
              </a:ext>
            </a:extLst>
          </p:cNvPr>
          <p:cNvCxnSpPr>
            <a:cxnSpLocks/>
          </p:cNvCxnSpPr>
          <p:nvPr/>
        </p:nvCxnSpPr>
        <p:spPr bwMode="ltGray">
          <a:xfrm flipV="1">
            <a:off x="5306994" y="5353151"/>
            <a:ext cx="0" cy="1072593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1006049" y="4027365"/>
            <a:ext cx="506638" cy="30358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 smtClean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 46%         </a:t>
            </a:r>
          </a:p>
        </p:txBody>
      </p:sp>
      <p:sp>
        <p:nvSpPr>
          <p:cNvPr id="3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133112" y="2059674"/>
            <a:ext cx="3815727" cy="1220569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>
                <a:solidFill>
                  <a:srgbClr val="93004A"/>
                </a:solidFill>
                <a:latin typeface="Metropolis" pitchFamily="2" charset="77"/>
              </a:rPr>
              <a:t>Han empeorado o se han deteriorado, llevo una dieta desordenada y poco </a:t>
            </a:r>
            <a:r>
              <a:rPr lang="es-MX" sz="1600" b="1" dirty="0" smtClean="0">
                <a:solidFill>
                  <a:srgbClr val="93004A"/>
                </a:solidFill>
                <a:latin typeface="Metropolis" pitchFamily="2" charset="77"/>
              </a:rPr>
              <a:t>saludable</a:t>
            </a:r>
          </a:p>
        </p:txBody>
      </p:sp>
      <p:sp>
        <p:nvSpPr>
          <p:cNvPr id="1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760609" y="3265530"/>
            <a:ext cx="154800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2%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1" name="Flecha abajo 20"/>
          <p:cNvSpPr/>
          <p:nvPr/>
        </p:nvSpPr>
        <p:spPr>
          <a:xfrm rot="10800000">
            <a:off x="4519089" y="3408722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/>
          </a:p>
        </p:txBody>
      </p:sp>
      <p:sp>
        <p:nvSpPr>
          <p:cNvPr id="4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4186277" y="3944104"/>
            <a:ext cx="1036120" cy="127624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Han mejorado, llevo mejor control de mi </a:t>
            </a:r>
            <a:r>
              <a:rPr lang="es-MX" sz="16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dieta</a:t>
            </a:r>
          </a:p>
        </p:txBody>
      </p:sp>
      <p:sp>
        <p:nvSpPr>
          <p:cNvPr id="2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4875" y="3936140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1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7" name="Flecha abajo 26"/>
          <p:cNvSpPr/>
          <p:nvPr/>
        </p:nvSpPr>
        <p:spPr>
          <a:xfrm>
            <a:off x="499417" y="4113198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2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78294" y="5425088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cxnSp>
        <p:nvCxnSpPr>
          <p:cNvPr id="29" name="Conector recto 28" title="Línea divisoria">
            <a:extLst>
              <a:ext uri="{FF2B5EF4-FFF2-40B4-BE49-F238E27FC236}">
                <a16:creationId xmlns="" xmlns:a16="http://schemas.microsoft.com/office/drawing/2014/main" id="{B4D6C637-B152-E74B-852A-D575D53E8E3E}"/>
              </a:ext>
            </a:extLst>
          </p:cNvPr>
          <p:cNvCxnSpPr>
            <a:cxnSpLocks/>
          </p:cNvCxnSpPr>
          <p:nvPr/>
        </p:nvCxnSpPr>
        <p:spPr bwMode="ltGray">
          <a:xfrm flipV="1">
            <a:off x="3993352" y="1645289"/>
            <a:ext cx="1299325" cy="69615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531082" y="232117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3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565106" y="611907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3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19195" y="1007938"/>
            <a:ext cx="154800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600" b="1" dirty="0" smtClean="0">
                <a:solidFill>
                  <a:schemeClr val="accent3"/>
                </a:solidFill>
                <a:latin typeface="Metropolis" pitchFamily="2" charset="77"/>
              </a:rPr>
              <a:t>2%</a:t>
            </a:r>
            <a:endParaRPr lang="es-ES" sz="16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37" name="Flecha abajo 36"/>
          <p:cNvSpPr/>
          <p:nvPr/>
        </p:nvSpPr>
        <p:spPr>
          <a:xfrm>
            <a:off x="5411541" y="1184996"/>
            <a:ext cx="180000" cy="180000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chemeClr val="accent3"/>
              </a:solidFill>
            </a:endParaRPr>
          </a:p>
        </p:txBody>
      </p:sp>
      <p:sp>
        <p:nvSpPr>
          <p:cNvPr id="3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08261" y="1794505"/>
            <a:ext cx="154800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600" b="1" dirty="0">
                <a:solidFill>
                  <a:srgbClr val="FF0000"/>
                </a:solidFill>
                <a:latin typeface="Metropolis" pitchFamily="2" charset="77"/>
              </a:rPr>
              <a:t>6</a:t>
            </a:r>
            <a:r>
              <a:rPr lang="es-ES" sz="16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6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9" name="Flecha abajo 38"/>
          <p:cNvSpPr/>
          <p:nvPr/>
        </p:nvSpPr>
        <p:spPr>
          <a:xfrm rot="10800000">
            <a:off x="5466741" y="1937697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/>
          </a:p>
        </p:txBody>
      </p:sp>
      <p:sp>
        <p:nvSpPr>
          <p:cNvPr id="4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38736" y="2472703"/>
            <a:ext cx="154800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600" b="1" dirty="0">
                <a:solidFill>
                  <a:schemeClr val="accent3"/>
                </a:solidFill>
                <a:latin typeface="Metropolis" pitchFamily="2" charset="77"/>
              </a:rPr>
              <a:t>1</a:t>
            </a:r>
            <a:r>
              <a:rPr lang="es-ES" sz="1600" b="1" dirty="0" smtClean="0">
                <a:solidFill>
                  <a:schemeClr val="accent3"/>
                </a:solidFill>
                <a:latin typeface="Metropolis" pitchFamily="2" charset="77"/>
              </a:rPr>
              <a:t>%</a:t>
            </a:r>
            <a:endParaRPr lang="es-ES" sz="16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41" name="Flecha abajo 40"/>
          <p:cNvSpPr/>
          <p:nvPr/>
        </p:nvSpPr>
        <p:spPr>
          <a:xfrm>
            <a:off x="5531082" y="2649761"/>
            <a:ext cx="180000" cy="180000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chemeClr val="accent3"/>
              </a:solidFill>
            </a:endParaRPr>
          </a:p>
        </p:txBody>
      </p:sp>
      <p:sp>
        <p:nvSpPr>
          <p:cNvPr id="4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591541" y="3146874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4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27179" y="3810078"/>
            <a:ext cx="154800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600" b="1" dirty="0" smtClean="0">
                <a:solidFill>
                  <a:schemeClr val="accent3"/>
                </a:solidFill>
                <a:latin typeface="Metropolis" pitchFamily="2" charset="77"/>
              </a:rPr>
              <a:t>2%</a:t>
            </a:r>
            <a:endParaRPr lang="es-ES" sz="16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44" name="Flecha abajo 43"/>
          <p:cNvSpPr/>
          <p:nvPr/>
        </p:nvSpPr>
        <p:spPr>
          <a:xfrm>
            <a:off x="5519525" y="3987136"/>
            <a:ext cx="180000" cy="180000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chemeClr val="accent3"/>
              </a:solidFill>
            </a:endParaRPr>
          </a:p>
        </p:txBody>
      </p:sp>
      <p:sp>
        <p:nvSpPr>
          <p:cNvPr id="51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089563" y="4819299"/>
            <a:ext cx="3472445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rgbClr val="3EB090"/>
                </a:solidFill>
                <a:latin typeface="Metropolis" pitchFamily="2" charset="77"/>
              </a:rPr>
              <a:t>33%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Académicos</a:t>
            </a:r>
          </a:p>
        </p:txBody>
      </p:sp>
      <p:sp>
        <p:nvSpPr>
          <p:cNvPr id="5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089562" y="5227079"/>
            <a:ext cx="4147893" cy="3484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rgbClr val="3EB090"/>
                </a:solidFill>
                <a:latin typeface="Metropolis" pitchFamily="2" charset="77"/>
              </a:rPr>
              <a:t>27%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53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089562" y="5615697"/>
            <a:ext cx="3472445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rgbClr val="3EB090"/>
                </a:solidFill>
                <a:latin typeface="Metropolis" pitchFamily="2" charset="77"/>
              </a:rPr>
              <a:t>27%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56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5422961" y="-29973"/>
            <a:ext cx="2312039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pc="-50" dirty="0" smtClean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Resultados por sector</a:t>
            </a:r>
            <a:endParaRPr lang="es-MX" spc="-50" dirty="0">
              <a:solidFill>
                <a:schemeClr val="accent6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5466741" y="4498551"/>
            <a:ext cx="2312039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pc="-50" dirty="0" smtClean="0">
                <a:solidFill>
                  <a:srgbClr val="3EB090"/>
                </a:solidFill>
                <a:latin typeface="Metropolis" pitchFamily="2" charset="77"/>
              </a:rPr>
              <a:t>Resultados por sector</a:t>
            </a:r>
            <a:endParaRPr lang="es-MX" spc="-50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5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71925" y="516192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11%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59" name="Flecha abajo 58"/>
          <p:cNvSpPr/>
          <p:nvPr/>
        </p:nvSpPr>
        <p:spPr>
          <a:xfrm>
            <a:off x="5536467" y="5338979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8501" y="4730616"/>
            <a:ext cx="1548000" cy="528696"/>
          </a:xfrm>
        </p:spPr>
        <p:txBody>
          <a:bodyPr rtlCol="0" anchor="ctr"/>
          <a:lstStyle/>
          <a:p>
            <a:r>
              <a:rPr lang="es-ES" b="1" dirty="0" smtClean="0">
                <a:solidFill>
                  <a:schemeClr val="accent3"/>
                </a:solidFill>
                <a:latin typeface="Metropolis" pitchFamily="2" charset="77"/>
              </a:rPr>
              <a:t>6%</a:t>
            </a:r>
            <a:endParaRPr lang="es-ES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61" name="Flecha abajo 60"/>
          <p:cNvSpPr/>
          <p:nvPr/>
        </p:nvSpPr>
        <p:spPr>
          <a:xfrm rot="10800000">
            <a:off x="5528261" y="4921787"/>
            <a:ext cx="180000" cy="180000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6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77310" y="5545008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1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3" name="Flecha abajo 62"/>
          <p:cNvSpPr/>
          <p:nvPr/>
        </p:nvSpPr>
        <p:spPr>
          <a:xfrm>
            <a:off x="5541852" y="5722066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cxnSp>
        <p:nvCxnSpPr>
          <p:cNvPr id="64" name="Conector recto 63" title="Línea divisoria">
            <a:extLst>
              <a:ext uri="{FF2B5EF4-FFF2-40B4-BE49-F238E27FC236}">
                <a16:creationId xmlns="" xmlns:a16="http://schemas.microsoft.com/office/drawing/2014/main" id="{FB17E3B2-A2C7-0942-9C3C-228643076415}"/>
              </a:ext>
            </a:extLst>
          </p:cNvPr>
          <p:cNvCxnSpPr>
            <a:cxnSpLocks/>
          </p:cNvCxnSpPr>
          <p:nvPr/>
        </p:nvCxnSpPr>
        <p:spPr bwMode="ltGray">
          <a:xfrm flipH="1" flipV="1">
            <a:off x="4910008" y="5494977"/>
            <a:ext cx="396986" cy="43165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2"/>
          <p:cNvSpPr/>
          <p:nvPr/>
        </p:nvSpPr>
        <p:spPr>
          <a:xfrm>
            <a:off x="3777058" y="3327388"/>
            <a:ext cx="6687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s-MX" b="1" dirty="0">
                <a:solidFill>
                  <a:srgbClr val="93004A"/>
                </a:solidFill>
                <a:latin typeface="Metropolis" pitchFamily="2" charset="77"/>
              </a:rPr>
              <a:t>26%</a:t>
            </a:r>
            <a:endParaRPr lang="es-ES" b="1" dirty="0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54" name="Rectángulo 53"/>
          <p:cNvSpPr/>
          <p:nvPr/>
        </p:nvSpPr>
        <p:spPr>
          <a:xfrm>
            <a:off x="289912" y="4939910"/>
            <a:ext cx="19372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MX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No han cambiado </a:t>
            </a:r>
            <a:r>
              <a:rPr lang="es-MX" b="1" dirty="0" smtClean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notablemente</a:t>
            </a:r>
            <a:endParaRPr lang="es-ES" b="1" dirty="0">
              <a:solidFill>
                <a:schemeClr val="accent5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656226" y="5520698"/>
            <a:ext cx="70163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s-MX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28%</a:t>
            </a:r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2077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645914" y="2040285"/>
            <a:ext cx="2687997" cy="121139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>
                <a:solidFill>
                  <a:srgbClr val="93004A"/>
                </a:solidFill>
                <a:latin typeface="Metropolis" pitchFamily="2" charset="77"/>
              </a:rPr>
              <a:t>Han empeorado o se han deteriorado, no he podido ejercitarme ni llevar a cabo actividad física que me mantenga saludable</a:t>
            </a:r>
            <a:endParaRPr lang="es-ES" sz="1600" b="1" dirty="0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1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083319" y="1210667"/>
            <a:ext cx="3472445" cy="2730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3  de cada 10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Académicos</a:t>
            </a:r>
          </a:p>
        </p:txBody>
      </p:sp>
      <p:sp>
        <p:nvSpPr>
          <p:cNvPr id="2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42810" y="1155138"/>
            <a:ext cx="5273669" cy="86507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En términos generales a raíz de la pandemia por COVID 19 </a:t>
            </a:r>
            <a:r>
              <a:rPr lang="es-MX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considero que mis hábitos de ejercicio</a:t>
            </a:r>
            <a:r>
              <a:rPr lang="es-MX" sz="2000" b="1" dirty="0">
                <a:solidFill>
                  <a:schemeClr val="tx1"/>
                </a:solidFill>
                <a:latin typeface="Metropolis" pitchFamily="2" charset="77"/>
              </a:rPr>
              <a:t>...</a:t>
            </a:r>
          </a:p>
        </p:txBody>
      </p:sp>
      <p:sp>
        <p:nvSpPr>
          <p:cNvPr id="26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3433133" y="4630993"/>
            <a:ext cx="1768777" cy="12544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Han mejorado pues he podido ejercitarme y llevar a cabo mayor actividad física</a:t>
            </a:r>
            <a:endParaRPr lang="es-ES" sz="16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070874" y="1633350"/>
            <a:ext cx="4152691" cy="2730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2  de cada 10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</a:p>
        </p:txBody>
      </p:sp>
      <p:sp>
        <p:nvSpPr>
          <p:cNvPr id="2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083318" y="2056033"/>
            <a:ext cx="3472445" cy="27305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3  de cada 10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3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360900" y="2794496"/>
            <a:ext cx="5979794" cy="19340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2613" indent="-577850">
              <a:spcAft>
                <a:spcPts val="0"/>
              </a:spcAft>
              <a:buNone/>
            </a:pP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15%</a:t>
            </a: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	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No tengo </a:t>
            </a:r>
            <a:r>
              <a:rPr lang="es-MX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tiempo de ejercitarme</a:t>
            </a:r>
            <a:endParaRPr lang="es-MX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  <a:p>
            <a:pPr marL="582613" indent="-577850">
              <a:spcAft>
                <a:spcPts val="0"/>
              </a:spcAft>
              <a:buNone/>
            </a:pPr>
            <a:r>
              <a:rPr lang="es-ES" sz="20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 </a:t>
            </a: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9%</a:t>
            </a: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	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Descuido propio</a:t>
            </a:r>
          </a:p>
          <a:p>
            <a:pPr marL="582613" indent="-577850">
              <a:spcAft>
                <a:spcPts val="0"/>
              </a:spcAft>
              <a:buNone/>
            </a:pPr>
            <a:r>
              <a:rPr lang="es-ES" sz="20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 </a:t>
            </a: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7%</a:t>
            </a: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	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Aún tengo reservas para volver a asistir a parques, gimnasios y albercas </a:t>
            </a:r>
            <a:r>
              <a:rPr lang="es-MX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públicas</a:t>
            </a:r>
          </a:p>
          <a:p>
            <a:pPr marL="582613" indent="-577850">
              <a:spcAft>
                <a:spcPts val="0"/>
              </a:spcAft>
              <a:buNone/>
            </a:pPr>
            <a:r>
              <a:rPr lang="es-ES" sz="2000" b="1" dirty="0">
                <a:solidFill>
                  <a:srgbClr val="93004A"/>
                </a:solidFill>
                <a:latin typeface="Metropolis" pitchFamily="2" charset="77"/>
              </a:rPr>
              <a:t>5</a:t>
            </a: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%</a:t>
            </a: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	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Falta de recursos económicos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5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42697" y="2745548"/>
            <a:ext cx="1809507" cy="36971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No han cambiado </a:t>
            </a:r>
            <a:r>
              <a:rPr lang="es-MX" sz="1600" b="1" dirty="0" smtClean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notablemente</a:t>
            </a:r>
            <a:endParaRPr lang="es-ES" sz="1600" b="1" dirty="0">
              <a:solidFill>
                <a:schemeClr val="accent5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B643089B-5709-464C-8442-C38CB3AF95AD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Afectaciones en los hábitos de ejercicio</a:t>
            </a:r>
          </a:p>
        </p:txBody>
      </p:sp>
      <p:sp>
        <p:nvSpPr>
          <p:cNvPr id="19" name="Marcador de número de diapositiva 2">
            <a:extLst>
              <a:ext uri="{FF2B5EF4-FFF2-40B4-BE49-F238E27FC236}">
                <a16:creationId xmlns="" xmlns:a16="http://schemas.microsoft.com/office/drawing/2014/main" id="{E669D1F0-C7B7-D040-B88F-56950CF34A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13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C49C3DA9-FCD1-2046-ABF2-3262AD6BC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99" y="3184398"/>
            <a:ext cx="2870614" cy="2775280"/>
          </a:xfrm>
          <a:prstGeom prst="rect">
            <a:avLst/>
          </a:prstGeom>
        </p:spPr>
      </p:pic>
      <p:sp>
        <p:nvSpPr>
          <p:cNvPr id="33" name="Marcador de contenido 3">
            <a:extLst>
              <a:ext uri="{FF2B5EF4-FFF2-40B4-BE49-F238E27FC236}">
                <a16:creationId xmlns="" xmlns:a16="http://schemas.microsoft.com/office/drawing/2014/main" id="{E2B9EF64-AE09-714E-AD2A-A7536B4D9FB8}"/>
              </a:ext>
            </a:extLst>
          </p:cNvPr>
          <p:cNvSpPr txBox="1">
            <a:spLocks/>
          </p:cNvSpPr>
          <p:nvPr/>
        </p:nvSpPr>
        <p:spPr>
          <a:xfrm>
            <a:off x="5589941" y="2405082"/>
            <a:ext cx="6573349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s-MX" sz="2000" spc="-50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Principales factores que afectan los hábitos de ejercicio:</a:t>
            </a:r>
          </a:p>
        </p:txBody>
      </p:sp>
      <p:sp>
        <p:nvSpPr>
          <p:cNvPr id="1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3413694" y="3614022"/>
            <a:ext cx="442688" cy="19243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 smtClean="0">
                <a:solidFill>
                  <a:srgbClr val="93004A"/>
                </a:solidFill>
                <a:latin typeface="Metropolis" pitchFamily="2" charset="77"/>
              </a:rPr>
              <a:t>37%</a:t>
            </a:r>
            <a:endParaRPr lang="es-ES" sz="1600" b="1" dirty="0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2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52928" y="3481621"/>
            <a:ext cx="1548000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6%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2" name="Flecha abajo 31"/>
          <p:cNvSpPr/>
          <p:nvPr/>
        </p:nvSpPr>
        <p:spPr>
          <a:xfrm rot="10800000">
            <a:off x="3934753" y="3622827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34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285254" y="5767244"/>
            <a:ext cx="442688" cy="19243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>
                <a:solidFill>
                  <a:srgbClr val="3EB090"/>
                </a:solidFill>
                <a:latin typeface="Metropolis" pitchFamily="2" charset="77"/>
              </a:rPr>
              <a:t>2</a:t>
            </a:r>
            <a:r>
              <a:rPr lang="es-MX" sz="1600" b="1" dirty="0" smtClean="0">
                <a:solidFill>
                  <a:srgbClr val="3EB090"/>
                </a:solidFill>
                <a:latin typeface="Metropolis" pitchFamily="2" charset="77"/>
              </a:rPr>
              <a:t>7%</a:t>
            </a:r>
            <a:endParaRPr lang="es-ES" sz="16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3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8517" y="5621048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8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6" name="Flecha abajo 35"/>
          <p:cNvSpPr/>
          <p:nvPr/>
        </p:nvSpPr>
        <p:spPr>
          <a:xfrm>
            <a:off x="1713059" y="5798106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3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04762" y="3671180"/>
            <a:ext cx="442688" cy="19243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600" b="1" dirty="0" smtClean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36</a:t>
            </a:r>
            <a:r>
              <a:rPr lang="es-ES" sz="1600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%</a:t>
            </a:r>
          </a:p>
        </p:txBody>
      </p:sp>
      <p:sp>
        <p:nvSpPr>
          <p:cNvPr id="3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64106" y="3503049"/>
            <a:ext cx="57453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/>
                </a:solidFill>
                <a:latin typeface="Metropolis" pitchFamily="2" charset="77"/>
              </a:rPr>
              <a:t>2%</a:t>
            </a:r>
            <a:endParaRPr lang="es-ES" sz="14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40" name="Flecha abajo 39"/>
          <p:cNvSpPr/>
          <p:nvPr/>
        </p:nvSpPr>
        <p:spPr>
          <a:xfrm rot="10800000">
            <a:off x="42810" y="3655969"/>
            <a:ext cx="180000" cy="180000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4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22262" y="2764200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9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2" name="Flecha abajo 41"/>
          <p:cNvSpPr/>
          <p:nvPr/>
        </p:nvSpPr>
        <p:spPr>
          <a:xfrm rot="10800000">
            <a:off x="5720964" y="2860192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4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51767" y="3135416"/>
            <a:ext cx="363725" cy="554612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/>
                </a:solidFill>
                <a:latin typeface="Metropolis" pitchFamily="2" charset="77"/>
              </a:rPr>
              <a:t>1% </a:t>
            </a:r>
            <a:endParaRPr lang="es-ES" sz="14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44" name="Flecha abajo 43"/>
          <p:cNvSpPr/>
          <p:nvPr/>
        </p:nvSpPr>
        <p:spPr>
          <a:xfrm>
            <a:off x="5731903" y="3312473"/>
            <a:ext cx="185208" cy="188823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41891" y="4354999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3%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6" name="Flecha abajo 45"/>
          <p:cNvSpPr/>
          <p:nvPr/>
        </p:nvSpPr>
        <p:spPr>
          <a:xfrm rot="10800000">
            <a:off x="5740594" y="4450991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4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585850" y="1502468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4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00543" y="1951632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4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00542" y="1093347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5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46829" y="3564219"/>
            <a:ext cx="363725" cy="554612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/>
                </a:solidFill>
                <a:latin typeface="Metropolis" pitchFamily="2" charset="77"/>
              </a:rPr>
              <a:t>5</a:t>
            </a:r>
            <a:r>
              <a:rPr lang="es-ES" sz="1400" b="1" dirty="0" smtClean="0">
                <a:solidFill>
                  <a:schemeClr val="accent3"/>
                </a:solidFill>
                <a:latin typeface="Metropolis" pitchFamily="2" charset="77"/>
              </a:rPr>
              <a:t>% </a:t>
            </a:r>
            <a:endParaRPr lang="es-ES" sz="14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51" name="Flecha abajo 50"/>
          <p:cNvSpPr/>
          <p:nvPr/>
        </p:nvSpPr>
        <p:spPr>
          <a:xfrm>
            <a:off x="5741162" y="3745969"/>
            <a:ext cx="185208" cy="188823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2" name="Marcador de contenido 1">
            <a:extLst>
              <a:ext uri="{FF2B5EF4-FFF2-40B4-BE49-F238E27FC236}">
                <a16:creationId xmlns="" xmlns:a16="http://schemas.microsoft.com/office/drawing/2014/main" id="{1AC9E886-BD82-4757-912B-F7589A22164F}"/>
              </a:ext>
            </a:extLst>
          </p:cNvPr>
          <p:cNvSpPr txBox="1">
            <a:spLocks/>
          </p:cNvSpPr>
          <p:nvPr/>
        </p:nvSpPr>
        <p:spPr bwMode="gray">
          <a:xfrm>
            <a:off x="5600542" y="4790682"/>
            <a:ext cx="6483684" cy="107259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50% del sector </a:t>
            </a:r>
            <a:r>
              <a:rPr lang="es-ES" dirty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administrativo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 considera que sus hábitos de ejercicio </a:t>
            </a:r>
            <a:r>
              <a:rPr lang="es-ES" dirty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han mejorado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. 50% del sector </a:t>
            </a:r>
            <a:r>
              <a:rPr lang="es-ES" dirty="0">
                <a:solidFill>
                  <a:schemeClr val="accent5">
                    <a:lumMod val="75000"/>
                  </a:schemeClr>
                </a:solidFill>
                <a:latin typeface="Metropolis Light" pitchFamily="2" charset="77"/>
              </a:rPr>
              <a:t>académico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 y 33% del sector </a:t>
            </a:r>
            <a:r>
              <a:rPr lang="es-ES" dirty="0">
                <a:solidFill>
                  <a:schemeClr val="accent5">
                    <a:lumMod val="75000"/>
                  </a:schemeClr>
                </a:solidFill>
                <a:latin typeface="Metropolis Light" pitchFamily="2" charset="77"/>
              </a:rPr>
              <a:t>estudiantil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 consideran que sus hábitos de ejercicio </a:t>
            </a:r>
            <a:r>
              <a:rPr lang="es-ES" dirty="0">
                <a:solidFill>
                  <a:schemeClr val="accent5">
                    <a:lumMod val="75000"/>
                  </a:schemeClr>
                </a:solidFill>
                <a:latin typeface="Metropolis Light" pitchFamily="2" charset="77"/>
              </a:rPr>
              <a:t>no han cambiado </a:t>
            </a:r>
            <a:r>
              <a:rPr lang="es-ES" dirty="0" smtClean="0">
                <a:solidFill>
                  <a:schemeClr val="accent5">
                    <a:lumMod val="75000"/>
                  </a:schemeClr>
                </a:solidFill>
                <a:latin typeface="Metropolis Light" pitchFamily="2" charset="77"/>
              </a:rPr>
              <a:t>notablemente</a:t>
            </a:r>
            <a:endParaRPr lang="es-ES" dirty="0">
              <a:solidFill>
                <a:schemeClr val="accent5">
                  <a:lumMod val="75000"/>
                </a:schemeClr>
              </a:solidFill>
              <a:latin typeface="Metropolis Light" pitchFamily="2" charset="77"/>
            </a:endParaRPr>
          </a:p>
        </p:txBody>
      </p:sp>
      <p:cxnSp>
        <p:nvCxnSpPr>
          <p:cNvPr id="53" name="Conector recto 52" title="Línea divisoria">
            <a:extLst>
              <a:ext uri="{FF2B5EF4-FFF2-40B4-BE49-F238E27FC236}">
                <a16:creationId xmlns="" xmlns:a16="http://schemas.microsoft.com/office/drawing/2014/main" id="{B183B5C1-8BB0-EA4F-92E4-359ADCE389F6}"/>
              </a:ext>
            </a:extLst>
          </p:cNvPr>
          <p:cNvCxnSpPr>
            <a:cxnSpLocks/>
          </p:cNvCxnSpPr>
          <p:nvPr/>
        </p:nvCxnSpPr>
        <p:spPr bwMode="ltGray">
          <a:xfrm flipV="1">
            <a:off x="5444615" y="4822803"/>
            <a:ext cx="0" cy="1072593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 title="Línea divisoria">
            <a:extLst>
              <a:ext uri="{FF2B5EF4-FFF2-40B4-BE49-F238E27FC236}">
                <a16:creationId xmlns="" xmlns:a16="http://schemas.microsoft.com/office/drawing/2014/main" id="{19C56605-9A73-EA44-952E-5F659AD3CF8B}"/>
              </a:ext>
            </a:extLst>
          </p:cNvPr>
          <p:cNvCxnSpPr>
            <a:cxnSpLocks/>
          </p:cNvCxnSpPr>
          <p:nvPr/>
        </p:nvCxnSpPr>
        <p:spPr bwMode="ltGray">
          <a:xfrm flipV="1">
            <a:off x="5444615" y="1134014"/>
            <a:ext cx="0" cy="356400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89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 de texto 18">
            <a:extLst>
              <a:ext uri="{FF2B5EF4-FFF2-40B4-BE49-F238E27FC236}">
                <a16:creationId xmlns="" xmlns:a16="http://schemas.microsoft.com/office/drawing/2014/main" id="{8258B591-4E81-4642-B710-18A637C71CC2}"/>
              </a:ext>
            </a:extLst>
          </p:cNvPr>
          <p:cNvSpPr txBox="1"/>
          <p:nvPr/>
        </p:nvSpPr>
        <p:spPr bwMode="gray">
          <a:xfrm>
            <a:off x="145358" y="4404168"/>
            <a:ext cx="12046641" cy="707886"/>
          </a:xfrm>
          <a:prstGeom prst="rect">
            <a:avLst/>
          </a:prstGeom>
          <a:noFill/>
        </p:spPr>
        <p:txBody>
          <a:bodyPr wrap="square" lIns="108000" tIns="72000" rIns="108000" bIns="72000" rtlCol="0" anchor="ctr" anchorCtr="0">
            <a:noAutofit/>
          </a:bodyPr>
          <a:lstStyle/>
          <a:p>
            <a:pPr rtl="0"/>
            <a:r>
              <a:rPr lang="es-ES" sz="4000" noProof="1">
                <a:solidFill>
                  <a:schemeClr val="accent4">
                    <a:lumMod val="75000"/>
                  </a:schemeClr>
                </a:solidFill>
                <a:latin typeface="Metropolis Thin" pitchFamily="2" charset="77"/>
              </a:rPr>
              <a:t>Diagnóstico sanitario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="" xmlns:a16="http://schemas.microsoft.com/office/drawing/2014/main" id="{C37035DE-FF82-8C42-8413-BCE6D100F823}"/>
              </a:ext>
            </a:extLst>
          </p:cNvPr>
          <p:cNvSpPr txBox="1">
            <a:spLocks/>
          </p:cNvSpPr>
          <p:nvPr/>
        </p:nvSpPr>
        <p:spPr bwMode="gray">
          <a:xfrm>
            <a:off x="145358" y="5273457"/>
            <a:ext cx="12046641" cy="646331"/>
          </a:xfrm>
          <a:prstGeom prst="rect">
            <a:avLst/>
          </a:prstGeom>
        </p:spPr>
        <p:txBody>
          <a:bodyPr vert="horz" lIns="108000" tIns="108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Impacto en la salud mental</a:t>
            </a:r>
          </a:p>
        </p:txBody>
      </p:sp>
      <p:cxnSp>
        <p:nvCxnSpPr>
          <p:cNvPr id="12" name="Conector recto 11" title="Línea divisoria">
            <a:extLst>
              <a:ext uri="{FF2B5EF4-FFF2-40B4-BE49-F238E27FC236}">
                <a16:creationId xmlns="" xmlns:a16="http://schemas.microsoft.com/office/drawing/2014/main" id="{A088DAFF-4EA1-564C-99B7-6A6CC7894900}"/>
              </a:ext>
            </a:extLst>
          </p:cNvPr>
          <p:cNvCxnSpPr>
            <a:cxnSpLocks/>
          </p:cNvCxnSpPr>
          <p:nvPr/>
        </p:nvCxnSpPr>
        <p:spPr bwMode="ltGray">
          <a:xfrm>
            <a:off x="271911" y="5213739"/>
            <a:ext cx="6003629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8AC5DA67-E588-4D4D-B410-D133DB7E7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7868"/>
            <a:ext cx="12192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3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498749" y="2070997"/>
            <a:ext cx="3463566" cy="110923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93004A"/>
                </a:solidFill>
                <a:latin typeface="Metropolis" pitchFamily="2" charset="77"/>
              </a:rPr>
              <a:t>Se ha visto deteriorada, he tenido dificultades para estar tranquilo, he pasado por episodios de ansiedad, miedo o estrés (cansancio mental)</a:t>
            </a:r>
            <a:endParaRPr lang="es-ES" sz="1600" b="1" dirty="0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1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436270" y="430644"/>
            <a:ext cx="3472445" cy="24892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34%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Académicos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132260" y="1201945"/>
            <a:ext cx="5839994" cy="87103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En términos generales a raíz de la pandemia por COVID 19 </a:t>
            </a:r>
            <a:r>
              <a:rPr lang="es-MX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considero que mi salud mental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… 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6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3540522" y="4953440"/>
            <a:ext cx="2444792" cy="9965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7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Ha mejorado, considero que me siento más tranquilo o menos agotado mentalmente</a:t>
            </a:r>
            <a:endParaRPr lang="es-ES" sz="16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423825" y="824661"/>
            <a:ext cx="4152691" cy="24892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32%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436269" y="1218678"/>
            <a:ext cx="3472445" cy="24892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46%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3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937131" y="1927275"/>
            <a:ext cx="5098961" cy="214902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2613" indent="-582613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19%</a:t>
            </a: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	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Cansancio mental (estrés) </a:t>
            </a:r>
          </a:p>
          <a:p>
            <a:pPr marL="582613" indent="-582613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2000" b="1" dirty="0">
                <a:solidFill>
                  <a:srgbClr val="93004A"/>
                </a:solidFill>
                <a:latin typeface="Metropolis" pitchFamily="2" charset="77"/>
              </a:rPr>
              <a:t>9</a:t>
            </a: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%</a:t>
            </a: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	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Ansiedad</a:t>
            </a:r>
          </a:p>
          <a:p>
            <a:pPr marL="582613" indent="-582613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2000" b="1" dirty="0">
                <a:solidFill>
                  <a:srgbClr val="93004A"/>
                </a:solidFill>
                <a:latin typeface="Metropolis" pitchFamily="2" charset="77"/>
              </a:rPr>
              <a:t>7</a:t>
            </a: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%</a:t>
            </a: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	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Depresión</a:t>
            </a:r>
          </a:p>
          <a:p>
            <a:pPr marL="582613" indent="-582613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2000" b="1" dirty="0">
                <a:solidFill>
                  <a:srgbClr val="93004A"/>
                </a:solidFill>
                <a:latin typeface="Metropolis" pitchFamily="2" charset="77"/>
              </a:rPr>
              <a:t>2</a:t>
            </a: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%</a:t>
            </a: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	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Estrés financiero</a:t>
            </a:r>
          </a:p>
          <a:p>
            <a:pPr marL="582613" indent="-582613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2000" b="1" dirty="0">
                <a:solidFill>
                  <a:srgbClr val="93004A"/>
                </a:solidFill>
                <a:latin typeface="Metropolis" pitchFamily="2" charset="77"/>
              </a:rPr>
              <a:t>2</a:t>
            </a: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%</a:t>
            </a: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	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Sentimientos de aislamiento</a:t>
            </a:r>
          </a:p>
          <a:p>
            <a:pPr marL="582613" indent="-582613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2000" b="1" dirty="0">
                <a:solidFill>
                  <a:srgbClr val="93004A"/>
                </a:solidFill>
                <a:latin typeface="Metropolis" pitchFamily="2" charset="77"/>
              </a:rPr>
              <a:t>2</a:t>
            </a:r>
            <a:r>
              <a:rPr lang="es-ES" sz="2000" b="1" dirty="0" smtClean="0">
                <a:solidFill>
                  <a:srgbClr val="93004A"/>
                </a:solidFill>
                <a:latin typeface="Metropolis" pitchFamily="2" charset="77"/>
              </a:rPr>
              <a:t>%</a:t>
            </a: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	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Problemas con la pareja o la familia 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5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42698" y="2762022"/>
            <a:ext cx="1771297" cy="36971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7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No </a:t>
            </a:r>
            <a:r>
              <a:rPr lang="es-MX" sz="1600" b="1" dirty="0" smtClean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ha </a:t>
            </a:r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cambiado </a:t>
            </a:r>
            <a:r>
              <a:rPr lang="es-MX" sz="1600" b="1" dirty="0" smtClean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notablemente</a:t>
            </a:r>
            <a:endParaRPr lang="es-ES" sz="1600" b="1" dirty="0">
              <a:solidFill>
                <a:schemeClr val="accent5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96EA7BF6-A70F-FE4A-941C-D1961D980CC5}"/>
              </a:ext>
            </a:extLst>
          </p:cNvPr>
          <p:cNvSpPr/>
          <p:nvPr/>
        </p:nvSpPr>
        <p:spPr>
          <a:xfrm>
            <a:off x="1091717" y="170199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Impacto en la salud mental</a:t>
            </a:r>
          </a:p>
        </p:txBody>
      </p:sp>
      <p:sp>
        <p:nvSpPr>
          <p:cNvPr id="19" name="Marcador de número de diapositiva 2">
            <a:extLst>
              <a:ext uri="{FF2B5EF4-FFF2-40B4-BE49-F238E27FC236}">
                <a16:creationId xmlns="" xmlns:a16="http://schemas.microsoft.com/office/drawing/2014/main" id="{D42DA5C9-4C3E-5941-96FC-694609DAD1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15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="" xmlns:a16="http://schemas.microsoft.com/office/drawing/2014/main" id="{5CEF2DB1-7DBC-3446-BF30-5576F8B93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99" y="3131739"/>
            <a:ext cx="3106418" cy="2778871"/>
          </a:xfrm>
          <a:prstGeom prst="rect">
            <a:avLst/>
          </a:prstGeom>
        </p:spPr>
      </p:pic>
      <p:cxnSp>
        <p:nvCxnSpPr>
          <p:cNvPr id="29" name="Conector recto 28" title="Línea divisoria">
            <a:extLst>
              <a:ext uri="{FF2B5EF4-FFF2-40B4-BE49-F238E27FC236}">
                <a16:creationId xmlns="" xmlns:a16="http://schemas.microsoft.com/office/drawing/2014/main" id="{9C767BA1-EE9F-4948-95D9-1369580FFA94}"/>
              </a:ext>
            </a:extLst>
          </p:cNvPr>
          <p:cNvCxnSpPr>
            <a:cxnSpLocks/>
          </p:cNvCxnSpPr>
          <p:nvPr/>
        </p:nvCxnSpPr>
        <p:spPr bwMode="ltGray">
          <a:xfrm flipV="1">
            <a:off x="6192591" y="85613"/>
            <a:ext cx="10896" cy="4210466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 title="Línea divisoria">
            <a:extLst>
              <a:ext uri="{FF2B5EF4-FFF2-40B4-BE49-F238E27FC236}">
                <a16:creationId xmlns="" xmlns:a16="http://schemas.microsoft.com/office/drawing/2014/main" id="{9CB67667-9839-4844-BD94-BA8260641A0B}"/>
              </a:ext>
            </a:extLst>
          </p:cNvPr>
          <p:cNvCxnSpPr>
            <a:cxnSpLocks/>
          </p:cNvCxnSpPr>
          <p:nvPr/>
        </p:nvCxnSpPr>
        <p:spPr bwMode="ltGray">
          <a:xfrm flipV="1">
            <a:off x="6203487" y="4498858"/>
            <a:ext cx="0" cy="1457365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Marcador de contenido 3">
            <a:extLst>
              <a:ext uri="{FF2B5EF4-FFF2-40B4-BE49-F238E27FC236}">
                <a16:creationId xmlns="" xmlns:a16="http://schemas.microsoft.com/office/drawing/2014/main" id="{8CDFC9EA-1034-994E-9508-A42DF7F501B0}"/>
              </a:ext>
            </a:extLst>
          </p:cNvPr>
          <p:cNvSpPr txBox="1">
            <a:spLocks/>
          </p:cNvSpPr>
          <p:nvPr/>
        </p:nvSpPr>
        <p:spPr>
          <a:xfrm>
            <a:off x="6369233" y="1496326"/>
            <a:ext cx="6573349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s-MX" sz="2000" spc="-50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Principales factores que </a:t>
            </a:r>
            <a:r>
              <a:rPr lang="es-MX" sz="2000" spc="-50" dirty="0" smtClean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afectan </a:t>
            </a:r>
            <a:r>
              <a:rPr lang="es-MX" sz="2000" spc="-50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la salud mental:</a:t>
            </a:r>
          </a:p>
        </p:txBody>
      </p:sp>
      <p:sp>
        <p:nvSpPr>
          <p:cNvPr id="1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230662" y="5743741"/>
            <a:ext cx="442688" cy="19243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 smtClean="0">
                <a:solidFill>
                  <a:srgbClr val="3EB090"/>
                </a:solidFill>
                <a:latin typeface="Metropolis" pitchFamily="2" charset="77"/>
              </a:rPr>
              <a:t>14%</a:t>
            </a:r>
            <a:endParaRPr lang="es-ES" sz="16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3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3644600" y="3878761"/>
            <a:ext cx="442688" cy="19243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 smtClean="0">
                <a:solidFill>
                  <a:srgbClr val="93004A"/>
                </a:solidFill>
                <a:latin typeface="Metropolis" pitchFamily="2" charset="77"/>
              </a:rPr>
              <a:t>44%</a:t>
            </a:r>
            <a:endParaRPr lang="es-ES" sz="1600" b="1" dirty="0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34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49029" y="3878761"/>
            <a:ext cx="442688" cy="192434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 smtClean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42%</a:t>
            </a:r>
            <a:endParaRPr lang="es-ES" sz="1600" b="1" dirty="0">
              <a:solidFill>
                <a:schemeClr val="accent5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3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609207" y="1875652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6%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0" name="Flecha abajo 39"/>
          <p:cNvSpPr/>
          <p:nvPr/>
        </p:nvSpPr>
        <p:spPr>
          <a:xfrm rot="10800000">
            <a:off x="6406385" y="1971644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4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96667" y="2242287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 1%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2" name="Flecha abajo 41"/>
          <p:cNvSpPr/>
          <p:nvPr/>
        </p:nvSpPr>
        <p:spPr>
          <a:xfrm rot="10800000">
            <a:off x="6393845" y="2338279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4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96667" y="2625617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 1%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4" name="Flecha abajo 43"/>
          <p:cNvSpPr/>
          <p:nvPr/>
        </p:nvSpPr>
        <p:spPr>
          <a:xfrm rot="10800000">
            <a:off x="6393845" y="2721609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4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627478" y="298910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46" name="Flecha abajo 45"/>
          <p:cNvSpPr/>
          <p:nvPr/>
        </p:nvSpPr>
        <p:spPr>
          <a:xfrm>
            <a:off x="6392020" y="3166159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627478" y="334455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3%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0" name="Flecha abajo 49"/>
          <p:cNvSpPr/>
          <p:nvPr/>
        </p:nvSpPr>
        <p:spPr>
          <a:xfrm>
            <a:off x="6392020" y="3521609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627478" y="3727909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2" name="Flecha abajo 51"/>
          <p:cNvSpPr/>
          <p:nvPr/>
        </p:nvSpPr>
        <p:spPr>
          <a:xfrm>
            <a:off x="6392020" y="3904967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2" name="Rectángulo 1"/>
          <p:cNvSpPr/>
          <p:nvPr/>
        </p:nvSpPr>
        <p:spPr>
          <a:xfrm>
            <a:off x="6337428" y="4142191"/>
            <a:ext cx="63257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400" spc="-50" dirty="0" smtClean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La muerte de familiares y/o amigos a causa del COVID 19 tuvo 1%</a:t>
            </a:r>
            <a:endParaRPr lang="es-MX" sz="1400" dirty="0"/>
          </a:p>
        </p:txBody>
      </p:sp>
      <p:sp>
        <p:nvSpPr>
          <p:cNvPr id="5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2689" y="3716206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1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6" name="Flecha abajo 55"/>
          <p:cNvSpPr/>
          <p:nvPr/>
        </p:nvSpPr>
        <p:spPr>
          <a:xfrm rot="10800000">
            <a:off x="132260" y="3860623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291872" y="300433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3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9" name="Flecha abajo 58"/>
          <p:cNvSpPr/>
          <p:nvPr/>
        </p:nvSpPr>
        <p:spPr>
          <a:xfrm>
            <a:off x="9056414" y="477491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296780" y="68323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1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1" name="Flecha abajo 60"/>
          <p:cNvSpPr/>
          <p:nvPr/>
        </p:nvSpPr>
        <p:spPr>
          <a:xfrm rot="10800000">
            <a:off x="9061322" y="860289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3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392020" y="85612"/>
            <a:ext cx="2312039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pc="-50" dirty="0" smtClean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Resultados por sector</a:t>
            </a:r>
            <a:endParaRPr lang="es-MX" spc="-50" dirty="0">
              <a:solidFill>
                <a:schemeClr val="accent6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6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051630" y="4770979"/>
            <a:ext cx="3472445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rgbClr val="3EB090"/>
                </a:solidFill>
                <a:latin typeface="Metropolis" pitchFamily="2" charset="77"/>
              </a:rPr>
              <a:t>12%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Académicos</a:t>
            </a:r>
          </a:p>
        </p:txBody>
      </p:sp>
      <p:sp>
        <p:nvSpPr>
          <p:cNvPr id="69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051629" y="5178759"/>
            <a:ext cx="4147893" cy="3484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rgbClr val="3EB090"/>
                </a:solidFill>
                <a:latin typeface="Metropolis" pitchFamily="2" charset="77"/>
              </a:rPr>
              <a:t>13%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70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051629" y="5567377"/>
            <a:ext cx="3472445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rgbClr val="3EB090"/>
                </a:solidFill>
                <a:latin typeface="Metropolis" pitchFamily="2" charset="77"/>
              </a:rPr>
              <a:t>14%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71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428808" y="4450231"/>
            <a:ext cx="2312039" cy="364923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pc="-50" dirty="0" smtClean="0">
                <a:solidFill>
                  <a:srgbClr val="3EB090"/>
                </a:solidFill>
                <a:latin typeface="Metropolis" pitchFamily="2" charset="77"/>
              </a:rPr>
              <a:t>Resultados por sector</a:t>
            </a:r>
            <a:endParaRPr lang="es-MX" spc="-50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7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733437" y="4732609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9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75" name="Flecha abajo 74"/>
          <p:cNvSpPr/>
          <p:nvPr/>
        </p:nvSpPr>
        <p:spPr>
          <a:xfrm rot="10800000">
            <a:off x="6444661" y="4876699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6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57796" y="5599165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5" name="Flecha abajo 64"/>
          <p:cNvSpPr/>
          <p:nvPr/>
        </p:nvSpPr>
        <p:spPr>
          <a:xfrm>
            <a:off x="1722338" y="5776223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7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18724" y="3777736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3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79" name="Flecha abajo 78"/>
          <p:cNvSpPr/>
          <p:nvPr/>
        </p:nvSpPr>
        <p:spPr>
          <a:xfrm rot="10800000">
            <a:off x="4115902" y="3873728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8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322179" y="1066940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1" name="Flecha abajo 80"/>
          <p:cNvSpPr/>
          <p:nvPr/>
        </p:nvSpPr>
        <p:spPr>
          <a:xfrm rot="10800000">
            <a:off x="9086721" y="1243998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8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672091" y="5125429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18%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3" name="Flecha abajo 82"/>
          <p:cNvSpPr/>
          <p:nvPr/>
        </p:nvSpPr>
        <p:spPr>
          <a:xfrm>
            <a:off x="6436633" y="5302487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8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685427" y="554068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5" name="Flecha abajo 84"/>
          <p:cNvSpPr/>
          <p:nvPr/>
        </p:nvSpPr>
        <p:spPr>
          <a:xfrm>
            <a:off x="6449969" y="5700806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</p:spTree>
    <p:extLst>
      <p:ext uri="{BB962C8B-B14F-4D97-AF65-F5344CB8AC3E}">
        <p14:creationId xmlns:p14="http://schemas.microsoft.com/office/powerpoint/2010/main" val="70980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 de texto 18">
            <a:extLst>
              <a:ext uri="{FF2B5EF4-FFF2-40B4-BE49-F238E27FC236}">
                <a16:creationId xmlns="" xmlns:a16="http://schemas.microsoft.com/office/drawing/2014/main" id="{E28A422E-DCE8-6D4D-8D84-BDB7421BEF50}"/>
              </a:ext>
            </a:extLst>
          </p:cNvPr>
          <p:cNvSpPr txBox="1"/>
          <p:nvPr/>
        </p:nvSpPr>
        <p:spPr bwMode="gray">
          <a:xfrm>
            <a:off x="145358" y="4404168"/>
            <a:ext cx="12046641" cy="707886"/>
          </a:xfrm>
          <a:prstGeom prst="rect">
            <a:avLst/>
          </a:prstGeom>
          <a:noFill/>
        </p:spPr>
        <p:txBody>
          <a:bodyPr wrap="square" lIns="108000" tIns="72000" rIns="108000" bIns="72000" rtlCol="0" anchor="ctr" anchorCtr="0">
            <a:noAutofit/>
          </a:bodyPr>
          <a:lstStyle/>
          <a:p>
            <a:pPr rtl="0"/>
            <a:r>
              <a:rPr lang="es-ES" sz="4000" noProof="1">
                <a:solidFill>
                  <a:schemeClr val="accent4">
                    <a:lumMod val="75000"/>
                  </a:schemeClr>
                </a:solidFill>
                <a:latin typeface="Metropolis Thin" pitchFamily="2" charset="77"/>
              </a:rPr>
              <a:t>Diagnóstico sanitario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="" xmlns:a16="http://schemas.microsoft.com/office/drawing/2014/main" id="{1C3166E8-38BB-C145-AB73-54DA9F6A6BF1}"/>
              </a:ext>
            </a:extLst>
          </p:cNvPr>
          <p:cNvSpPr txBox="1">
            <a:spLocks/>
          </p:cNvSpPr>
          <p:nvPr/>
        </p:nvSpPr>
        <p:spPr bwMode="gray">
          <a:xfrm>
            <a:off x="145358" y="5273457"/>
            <a:ext cx="12046641" cy="646331"/>
          </a:xfrm>
          <a:prstGeom prst="rect">
            <a:avLst/>
          </a:prstGeom>
        </p:spPr>
        <p:txBody>
          <a:bodyPr vert="horz" lIns="108000" tIns="108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Impacto en la salud emocional</a:t>
            </a:r>
          </a:p>
        </p:txBody>
      </p:sp>
      <p:cxnSp>
        <p:nvCxnSpPr>
          <p:cNvPr id="12" name="Conector recto 11" title="Línea divisoria">
            <a:extLst>
              <a:ext uri="{FF2B5EF4-FFF2-40B4-BE49-F238E27FC236}">
                <a16:creationId xmlns="" xmlns:a16="http://schemas.microsoft.com/office/drawing/2014/main" id="{1F39E687-3F5D-E04B-BE06-5730677B7B00}"/>
              </a:ext>
            </a:extLst>
          </p:cNvPr>
          <p:cNvCxnSpPr>
            <a:cxnSpLocks/>
          </p:cNvCxnSpPr>
          <p:nvPr/>
        </p:nvCxnSpPr>
        <p:spPr bwMode="ltGray">
          <a:xfrm>
            <a:off x="271911" y="5213739"/>
            <a:ext cx="6786505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n 12">
            <a:extLst>
              <a:ext uri="{FF2B5EF4-FFF2-40B4-BE49-F238E27FC236}">
                <a16:creationId xmlns="" xmlns:a16="http://schemas.microsoft.com/office/drawing/2014/main" id="{39246DF2-590C-784C-81D6-09A661F3B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7868"/>
            <a:ext cx="12192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3091216" y="2265272"/>
            <a:ext cx="2109444" cy="93619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1600" b="1" spc="-30" dirty="0">
                <a:solidFill>
                  <a:srgbClr val="93004A"/>
                </a:solidFill>
                <a:latin typeface="Metropolis" pitchFamily="2" charset="77"/>
              </a:rPr>
              <a:t>Se ha deteriorado, últimamente he tenido episodios de miedo, ansiedad, irritabilidad o enfado</a:t>
            </a:r>
            <a:endParaRPr lang="es-ES" sz="1600" b="1" spc="-30" dirty="0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2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80864" y="1118604"/>
            <a:ext cx="5046710" cy="8862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En términos generales a raíz de la pandemia por COVID 19 </a:t>
            </a:r>
            <a:r>
              <a:rPr lang="es-MX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considero que mi salud emocional</a:t>
            </a: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… 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3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146183" y="2094331"/>
            <a:ext cx="6014813" cy="27064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2300" indent="-617538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b="1" dirty="0" smtClean="0">
                <a:solidFill>
                  <a:srgbClr val="93004A"/>
                </a:solidFill>
                <a:latin typeface="Metropolis" pitchFamily="2" charset="77"/>
              </a:rPr>
              <a:t>14%</a:t>
            </a:r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	</a:t>
            </a:r>
            <a:r>
              <a:rPr lang="es-MX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Incertidumbre sobre mi futuro profesional y/o académico</a:t>
            </a:r>
          </a:p>
          <a:p>
            <a:pPr marL="622300" indent="-617538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b="1" dirty="0" smtClean="0">
                <a:solidFill>
                  <a:srgbClr val="93004A"/>
                </a:solidFill>
                <a:latin typeface="Metropolis" pitchFamily="2" charset="77"/>
              </a:rPr>
              <a:t>7</a:t>
            </a:r>
            <a:r>
              <a:rPr lang="es-ES" b="1" dirty="0">
                <a:solidFill>
                  <a:srgbClr val="93004A"/>
                </a:solidFill>
                <a:latin typeface="Metropolis" pitchFamily="2" charset="77"/>
              </a:rPr>
              <a:t>%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	</a:t>
            </a:r>
            <a:r>
              <a:rPr lang="es-MX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Sensación de encierro</a:t>
            </a:r>
          </a:p>
          <a:p>
            <a:pPr marL="622300" indent="-617538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b="1" dirty="0">
                <a:solidFill>
                  <a:srgbClr val="93004A"/>
                </a:solidFill>
                <a:latin typeface="Metropolis" pitchFamily="2" charset="77"/>
              </a:rPr>
              <a:t>5</a:t>
            </a:r>
            <a:r>
              <a:rPr lang="es-ES" b="1" dirty="0" smtClean="0">
                <a:solidFill>
                  <a:srgbClr val="93004A"/>
                </a:solidFill>
                <a:latin typeface="Metropolis" pitchFamily="2" charset="77"/>
              </a:rPr>
              <a:t>%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	</a:t>
            </a:r>
            <a:r>
              <a:rPr lang="es-MX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Pérdida o disminución de capacidad económica para cubrir las necesidades del </a:t>
            </a:r>
            <a:r>
              <a:rPr lang="es-MX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hogar</a:t>
            </a:r>
          </a:p>
          <a:p>
            <a:pPr marL="622300" indent="-617538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b="1" dirty="0" smtClean="0">
                <a:solidFill>
                  <a:srgbClr val="93004A"/>
                </a:solidFill>
                <a:latin typeface="Metropolis" pitchFamily="2" charset="77"/>
              </a:rPr>
              <a:t>5%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	</a:t>
            </a:r>
            <a:r>
              <a:rPr lang="es-MX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El distanciamiento de las relaciones </a:t>
            </a:r>
            <a:r>
              <a:rPr lang="es-MX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sociales</a:t>
            </a:r>
          </a:p>
          <a:p>
            <a:pPr marL="622300" indent="-617538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b="1" dirty="0" smtClean="0">
                <a:solidFill>
                  <a:srgbClr val="93004A"/>
                </a:solidFill>
                <a:latin typeface="Metropolis" pitchFamily="2" charset="77"/>
              </a:rPr>
              <a:t>4%</a:t>
            </a:r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	</a:t>
            </a:r>
            <a:r>
              <a:rPr lang="es-MX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Miedo a contagiarse de COVID 19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5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42698" y="2110891"/>
            <a:ext cx="1647061" cy="6646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No han cambiado </a:t>
            </a:r>
            <a:r>
              <a:rPr lang="es-MX" sz="1600" b="1" dirty="0" smtClean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notablemente</a:t>
            </a:r>
            <a:endParaRPr lang="es-ES" sz="1600" b="1" dirty="0">
              <a:solidFill>
                <a:schemeClr val="accent5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33" name="Marcador de contenido 1">
            <a:extLst>
              <a:ext uri="{FF2B5EF4-FFF2-40B4-BE49-F238E27FC236}">
                <a16:creationId xmlns="" xmlns:a16="http://schemas.microsoft.com/office/drawing/2014/main" id="{1AC9E886-BD82-4757-912B-F7589A22164F}"/>
              </a:ext>
            </a:extLst>
          </p:cNvPr>
          <p:cNvSpPr txBox="1">
            <a:spLocks/>
          </p:cNvSpPr>
          <p:nvPr/>
        </p:nvSpPr>
        <p:spPr bwMode="gray">
          <a:xfrm>
            <a:off x="5478054" y="1175448"/>
            <a:ext cx="6471233" cy="43701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% que considera que su salud emocional se ha deteriorado Estudiantes 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41%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Académico 27%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Administrativo 23%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Metropolis" pitchFamily="2" charset="77"/>
            </a:endParaRPr>
          </a:p>
        </p:txBody>
      </p:sp>
      <p:sp>
        <p:nvSpPr>
          <p:cNvPr id="26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851003" y="4759694"/>
            <a:ext cx="2219208" cy="115571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Ha mejorado, he tenido oportunidad de meditar y reflexionar sobre el desarrollo de mi vida</a:t>
            </a:r>
            <a:endParaRPr lang="es-ES" sz="16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3DC14A77-9AD4-E848-84DE-3004984C850B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Impacto en la salud emocional</a:t>
            </a:r>
          </a:p>
        </p:txBody>
      </p:sp>
      <p:sp>
        <p:nvSpPr>
          <p:cNvPr id="19" name="Marcador de número de diapositiva 2">
            <a:extLst>
              <a:ext uri="{FF2B5EF4-FFF2-40B4-BE49-F238E27FC236}">
                <a16:creationId xmlns="" xmlns:a16="http://schemas.microsoft.com/office/drawing/2014/main" id="{C74FFF65-8B0E-7042-AAEB-B3DABCBDA2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17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0B6E64CA-DBE2-474A-8CC8-D5CB27314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932">
            <a:off x="416588" y="2691476"/>
            <a:ext cx="3068923" cy="2716050"/>
          </a:xfrm>
          <a:prstGeom prst="rect">
            <a:avLst/>
          </a:prstGeom>
        </p:spPr>
      </p:pic>
      <p:cxnSp>
        <p:nvCxnSpPr>
          <p:cNvPr id="23" name="Conector recto 22" title="Línea divisoria">
            <a:extLst>
              <a:ext uri="{FF2B5EF4-FFF2-40B4-BE49-F238E27FC236}">
                <a16:creationId xmlns="" xmlns:a16="http://schemas.microsoft.com/office/drawing/2014/main" id="{56C64159-114F-DC4C-B446-AE8403E14C50}"/>
              </a:ext>
            </a:extLst>
          </p:cNvPr>
          <p:cNvCxnSpPr>
            <a:cxnSpLocks/>
          </p:cNvCxnSpPr>
          <p:nvPr/>
        </p:nvCxnSpPr>
        <p:spPr bwMode="ltGray">
          <a:xfrm flipH="1" flipV="1">
            <a:off x="5309684" y="950815"/>
            <a:ext cx="20596" cy="3581644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 title="Línea divisoria">
            <a:extLst>
              <a:ext uri="{FF2B5EF4-FFF2-40B4-BE49-F238E27FC236}">
                <a16:creationId xmlns="" xmlns:a16="http://schemas.microsoft.com/office/drawing/2014/main" id="{7750314C-FCBC-0942-95B6-48915CBC5927}"/>
              </a:ext>
            </a:extLst>
          </p:cNvPr>
          <p:cNvCxnSpPr>
            <a:cxnSpLocks/>
          </p:cNvCxnSpPr>
          <p:nvPr/>
        </p:nvCxnSpPr>
        <p:spPr bwMode="ltGray">
          <a:xfrm flipH="1" flipV="1">
            <a:off x="5330281" y="4704098"/>
            <a:ext cx="11479" cy="1245546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Marcador de contenido 3">
            <a:extLst>
              <a:ext uri="{FF2B5EF4-FFF2-40B4-BE49-F238E27FC236}">
                <a16:creationId xmlns="" xmlns:a16="http://schemas.microsoft.com/office/drawing/2014/main" id="{BED26C83-0C0C-0A42-ACD7-D4493056FA1D}"/>
              </a:ext>
            </a:extLst>
          </p:cNvPr>
          <p:cNvSpPr txBox="1">
            <a:spLocks/>
          </p:cNvSpPr>
          <p:nvPr/>
        </p:nvSpPr>
        <p:spPr>
          <a:xfrm>
            <a:off x="5478055" y="1852435"/>
            <a:ext cx="6573349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s-MX" sz="2000" spc="-50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Principales factores que afectan la salud </a:t>
            </a:r>
            <a:r>
              <a:rPr lang="es-MX" sz="2000" spc="-50" dirty="0" smtClean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emocional</a:t>
            </a:r>
            <a:r>
              <a:rPr lang="es-MX" sz="2000" spc="-50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:</a:t>
            </a:r>
          </a:p>
        </p:txBody>
      </p:sp>
      <p:sp>
        <p:nvSpPr>
          <p:cNvPr id="20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1889760" y="5399374"/>
            <a:ext cx="442688" cy="264348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z="1600" b="1" dirty="0" smtClean="0">
                <a:solidFill>
                  <a:srgbClr val="3EB090"/>
                </a:solidFill>
                <a:latin typeface="Metropolis" pitchFamily="2" charset="77"/>
              </a:rPr>
              <a:t>18%</a:t>
            </a:r>
            <a:endParaRPr lang="es-ES" sz="16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3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33577" y="5273876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2" name="Flecha abajo 31"/>
          <p:cNvSpPr/>
          <p:nvPr/>
        </p:nvSpPr>
        <p:spPr>
          <a:xfrm>
            <a:off x="2298119" y="5450934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34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07366" y="3003613"/>
            <a:ext cx="477927" cy="208807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600" b="1" dirty="0" smtClean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43%</a:t>
            </a:r>
            <a:endParaRPr lang="es-ES" sz="1600" b="1" dirty="0">
              <a:solidFill>
                <a:schemeClr val="accent5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35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3403441" y="3653832"/>
            <a:ext cx="442688" cy="232969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600" b="1" dirty="0" smtClean="0">
                <a:solidFill>
                  <a:srgbClr val="93004A"/>
                </a:solidFill>
                <a:latin typeface="Metropolis" pitchFamily="2" charset="77"/>
              </a:rPr>
              <a:t>39%</a:t>
            </a:r>
            <a:endParaRPr lang="es-ES" sz="1600" b="1" dirty="0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3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48952" y="3557840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5%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8" name="Flecha abajo 37"/>
          <p:cNvSpPr/>
          <p:nvPr/>
        </p:nvSpPr>
        <p:spPr>
          <a:xfrm rot="10800000">
            <a:off x="3846130" y="3653832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3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6321" y="2846674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3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0" name="Flecha abajo 39"/>
          <p:cNvSpPr/>
          <p:nvPr/>
        </p:nvSpPr>
        <p:spPr>
          <a:xfrm>
            <a:off x="80863" y="3023732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724251" y="1064706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5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4" name="Flecha abajo 43"/>
          <p:cNvSpPr/>
          <p:nvPr/>
        </p:nvSpPr>
        <p:spPr>
          <a:xfrm rot="10800000">
            <a:off x="7521429" y="1160698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4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83610" y="1225292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5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763983" y="150033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1" name="Flecha abajo 50"/>
          <p:cNvSpPr/>
          <p:nvPr/>
        </p:nvSpPr>
        <p:spPr>
          <a:xfrm>
            <a:off x="7528525" y="1677389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83957" y="2231648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3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53" name="Flecha abajo 52"/>
          <p:cNvSpPr/>
          <p:nvPr/>
        </p:nvSpPr>
        <p:spPr>
          <a:xfrm rot="10800000">
            <a:off x="5581135" y="2327640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5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83957" y="3184952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5" name="Flecha abajo 54"/>
          <p:cNvSpPr/>
          <p:nvPr/>
        </p:nvSpPr>
        <p:spPr>
          <a:xfrm>
            <a:off x="5548499" y="3362010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58091" y="2853677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5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56783" y="417540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1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8" name="Flecha abajo 57"/>
          <p:cNvSpPr/>
          <p:nvPr/>
        </p:nvSpPr>
        <p:spPr>
          <a:xfrm>
            <a:off x="5621325" y="4352459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00704" y="3890706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3%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0" name="Flecha abajo 59"/>
          <p:cNvSpPr/>
          <p:nvPr/>
        </p:nvSpPr>
        <p:spPr>
          <a:xfrm rot="10800000">
            <a:off x="5597882" y="3986698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61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137456" y="4882014"/>
            <a:ext cx="3472445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rgbClr val="3EB090"/>
                </a:solidFill>
                <a:latin typeface="Metropolis" pitchFamily="2" charset="77"/>
              </a:rPr>
              <a:t>13%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Académicos</a:t>
            </a:r>
          </a:p>
        </p:txBody>
      </p:sp>
      <p:sp>
        <p:nvSpPr>
          <p:cNvPr id="6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137455" y="5289794"/>
            <a:ext cx="4147893" cy="3484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rgbClr val="3EB090"/>
                </a:solidFill>
                <a:latin typeface="Metropolis" pitchFamily="2" charset="77"/>
              </a:rPr>
              <a:t>15%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63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137455" y="5678412"/>
            <a:ext cx="3472445" cy="3649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 smtClean="0">
                <a:solidFill>
                  <a:srgbClr val="3EB090"/>
                </a:solidFill>
                <a:latin typeface="Metropolis" pitchFamily="2" charset="77"/>
              </a:rPr>
              <a:t>18%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64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5514634" y="4561266"/>
            <a:ext cx="2312039" cy="364923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spc="-50" dirty="0" smtClean="0">
                <a:solidFill>
                  <a:srgbClr val="3EB090"/>
                </a:solidFill>
                <a:latin typeface="Metropolis" pitchFamily="2" charset="77"/>
              </a:rPr>
              <a:t>Resultados por sector</a:t>
            </a:r>
            <a:endParaRPr lang="es-MX" spc="-50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6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19263" y="4843644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3%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66" name="Flecha abajo 65"/>
          <p:cNvSpPr/>
          <p:nvPr/>
        </p:nvSpPr>
        <p:spPr>
          <a:xfrm rot="10800000">
            <a:off x="5530487" y="4987734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6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57917" y="5236464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18%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8" name="Flecha abajo 67"/>
          <p:cNvSpPr/>
          <p:nvPr/>
        </p:nvSpPr>
        <p:spPr>
          <a:xfrm>
            <a:off x="5522459" y="5413522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71253" y="5634783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70" name="Flecha abajo 69"/>
          <p:cNvSpPr/>
          <p:nvPr/>
        </p:nvSpPr>
        <p:spPr>
          <a:xfrm>
            <a:off x="5535795" y="5811841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</p:spTree>
    <p:extLst>
      <p:ext uri="{BB962C8B-B14F-4D97-AF65-F5344CB8AC3E}">
        <p14:creationId xmlns:p14="http://schemas.microsoft.com/office/powerpoint/2010/main" val="324701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 de texto 18">
            <a:extLst>
              <a:ext uri="{FF2B5EF4-FFF2-40B4-BE49-F238E27FC236}">
                <a16:creationId xmlns="" xmlns:a16="http://schemas.microsoft.com/office/drawing/2014/main" id="{FC3F3686-E875-D749-8206-4DC9A1784F5B}"/>
              </a:ext>
            </a:extLst>
          </p:cNvPr>
          <p:cNvSpPr txBox="1"/>
          <p:nvPr/>
        </p:nvSpPr>
        <p:spPr bwMode="gray">
          <a:xfrm>
            <a:off x="145358" y="4404168"/>
            <a:ext cx="12046641" cy="707886"/>
          </a:xfrm>
          <a:prstGeom prst="rect">
            <a:avLst/>
          </a:prstGeom>
          <a:noFill/>
        </p:spPr>
        <p:txBody>
          <a:bodyPr wrap="square" lIns="108000" tIns="72000" rIns="108000" bIns="72000" rtlCol="0" anchor="ctr" anchorCtr="0">
            <a:noAutofit/>
          </a:bodyPr>
          <a:lstStyle/>
          <a:p>
            <a:pPr rtl="0"/>
            <a:r>
              <a:rPr lang="es-ES" sz="4000" noProof="1">
                <a:solidFill>
                  <a:schemeClr val="accent4">
                    <a:lumMod val="75000"/>
                  </a:schemeClr>
                </a:solidFill>
                <a:latin typeface="Metropolis Thin" pitchFamily="2" charset="77"/>
              </a:rPr>
              <a:t>Diagnóstico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="" xmlns:a16="http://schemas.microsoft.com/office/drawing/2014/main" id="{5E1E12E2-F069-7E46-AD4C-03E3ACB158C8}"/>
              </a:ext>
            </a:extLst>
          </p:cNvPr>
          <p:cNvSpPr txBox="1">
            <a:spLocks/>
          </p:cNvSpPr>
          <p:nvPr/>
        </p:nvSpPr>
        <p:spPr bwMode="gray">
          <a:xfrm>
            <a:off x="145358" y="5273457"/>
            <a:ext cx="12046641" cy="646331"/>
          </a:xfrm>
          <a:prstGeom prst="rect">
            <a:avLst/>
          </a:prstGeom>
        </p:spPr>
        <p:txBody>
          <a:bodyPr vert="horz" lIns="108000" tIns="108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Dimensión tecnológica</a:t>
            </a:r>
          </a:p>
        </p:txBody>
      </p:sp>
      <p:cxnSp>
        <p:nvCxnSpPr>
          <p:cNvPr id="17" name="Conector recto 16" title="Línea divisoria">
            <a:extLst>
              <a:ext uri="{FF2B5EF4-FFF2-40B4-BE49-F238E27FC236}">
                <a16:creationId xmlns="" xmlns:a16="http://schemas.microsoft.com/office/drawing/2014/main" id="{D0BE5CD2-C57E-CB40-84AD-3539D983C85F}"/>
              </a:ext>
            </a:extLst>
          </p:cNvPr>
          <p:cNvCxnSpPr>
            <a:cxnSpLocks/>
          </p:cNvCxnSpPr>
          <p:nvPr/>
        </p:nvCxnSpPr>
        <p:spPr bwMode="ltGray">
          <a:xfrm>
            <a:off x="271911" y="5213739"/>
            <a:ext cx="5076703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663112FA-A293-E24A-A6CF-6242D704BC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7868"/>
            <a:ext cx="12192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0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07FD928E-7D71-EB4B-9AC2-24719C5F31CA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Dimensiones del diagnóstico tecnológico</a:t>
            </a:r>
          </a:p>
        </p:txBody>
      </p:sp>
      <p:sp>
        <p:nvSpPr>
          <p:cNvPr id="28" name="Marcador de número de diapositiva 2">
            <a:extLst>
              <a:ext uri="{FF2B5EF4-FFF2-40B4-BE49-F238E27FC236}">
                <a16:creationId xmlns="" xmlns:a16="http://schemas.microsoft.com/office/drawing/2014/main" id="{672251E4-3AA8-5540-A79B-03E96C179B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19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37" name="Marcador de texto 12">
            <a:extLst>
              <a:ext uri="{FF2B5EF4-FFF2-40B4-BE49-F238E27FC236}">
                <a16:creationId xmlns="" xmlns:a16="http://schemas.microsoft.com/office/drawing/2014/main" id="{8949EC73-7EB7-F243-9EF3-4761F7F3E77C}"/>
              </a:ext>
            </a:extLst>
          </p:cNvPr>
          <p:cNvSpPr txBox="1">
            <a:spLocks/>
          </p:cNvSpPr>
          <p:nvPr/>
        </p:nvSpPr>
        <p:spPr>
          <a:xfrm>
            <a:off x="9837738" y="3338057"/>
            <a:ext cx="2354260" cy="57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>
                <a:latin typeface="Metropolis" pitchFamily="2" charset="77"/>
              </a:rPr>
              <a:t>Información adicional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38" name="Marcador de texto 13">
            <a:extLst>
              <a:ext uri="{FF2B5EF4-FFF2-40B4-BE49-F238E27FC236}">
                <a16:creationId xmlns="" xmlns:a16="http://schemas.microsoft.com/office/drawing/2014/main" id="{80A3F67F-F29C-EA4C-B2F0-DB15C4C2D946}"/>
              </a:ext>
            </a:extLst>
          </p:cNvPr>
          <p:cNvSpPr txBox="1">
            <a:spLocks/>
          </p:cNvSpPr>
          <p:nvPr/>
        </p:nvSpPr>
        <p:spPr>
          <a:xfrm>
            <a:off x="10024868" y="4466509"/>
            <a:ext cx="1980000" cy="4211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latin typeface="Metropolis Light" pitchFamily="2" charset="77"/>
              </a:rPr>
              <a:t>Anexo cuantitativo y cualitativo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="" xmlns:a16="http://schemas.microsoft.com/office/drawing/2014/main" id="{6210A4FE-2AC4-884E-9435-0B8A06737E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739" y="2201630"/>
            <a:ext cx="2354261" cy="659193"/>
          </a:xfrm>
          <a:prstGeom prst="rect">
            <a:avLst/>
          </a:prstGeom>
        </p:spPr>
      </p:pic>
      <p:cxnSp>
        <p:nvCxnSpPr>
          <p:cNvPr id="41" name="Conector recto 40" title="Línea divisoria">
            <a:extLst>
              <a:ext uri="{FF2B5EF4-FFF2-40B4-BE49-F238E27FC236}">
                <a16:creationId xmlns="" xmlns:a16="http://schemas.microsoft.com/office/drawing/2014/main" id="{249AF03C-14AA-3446-9CE0-30A707B01574}"/>
              </a:ext>
            </a:extLst>
          </p:cNvPr>
          <p:cNvCxnSpPr>
            <a:cxnSpLocks/>
          </p:cNvCxnSpPr>
          <p:nvPr/>
        </p:nvCxnSpPr>
        <p:spPr bwMode="ltGray">
          <a:xfrm>
            <a:off x="9837739" y="4317712"/>
            <a:ext cx="2354261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Marcador de texto 12">
            <a:extLst>
              <a:ext uri="{FF2B5EF4-FFF2-40B4-BE49-F238E27FC236}">
                <a16:creationId xmlns="" xmlns:a16="http://schemas.microsoft.com/office/drawing/2014/main" id="{5FAEFF41-483D-0F4C-989B-00D25B9E8A36}"/>
              </a:ext>
            </a:extLst>
          </p:cNvPr>
          <p:cNvSpPr txBox="1">
            <a:spLocks/>
          </p:cNvSpPr>
          <p:nvPr/>
        </p:nvSpPr>
        <p:spPr>
          <a:xfrm>
            <a:off x="7378305" y="3338057"/>
            <a:ext cx="2354260" cy="57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>
                <a:latin typeface="Metropolis" pitchFamily="2" charset="77"/>
              </a:rPr>
              <a:t>Continuidad académica y laboral desde casa</a:t>
            </a:r>
          </a:p>
        </p:txBody>
      </p:sp>
      <p:sp>
        <p:nvSpPr>
          <p:cNvPr id="46" name="Marcador de texto 13">
            <a:extLst>
              <a:ext uri="{FF2B5EF4-FFF2-40B4-BE49-F238E27FC236}">
                <a16:creationId xmlns="" xmlns:a16="http://schemas.microsoft.com/office/drawing/2014/main" id="{3160CE29-9330-B84C-B178-38B207F22A89}"/>
              </a:ext>
            </a:extLst>
          </p:cNvPr>
          <p:cNvSpPr txBox="1">
            <a:spLocks/>
          </p:cNvSpPr>
          <p:nvPr/>
        </p:nvSpPr>
        <p:spPr>
          <a:xfrm>
            <a:off x="7565435" y="4466509"/>
            <a:ext cx="1980000" cy="4211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latin typeface="Metropolis Light" pitchFamily="2" charset="77"/>
              </a:rPr>
              <a:t>Diagnóstico de Continuidad</a:t>
            </a:r>
          </a:p>
        </p:txBody>
      </p:sp>
      <p:pic>
        <p:nvPicPr>
          <p:cNvPr id="47" name="Imagen 46">
            <a:extLst>
              <a:ext uri="{FF2B5EF4-FFF2-40B4-BE49-F238E27FC236}">
                <a16:creationId xmlns="" xmlns:a16="http://schemas.microsoft.com/office/drawing/2014/main" id="{A2F2E3A6-66A1-E94A-A913-E2555512BD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78306" y="2201630"/>
            <a:ext cx="2354260" cy="659193"/>
          </a:xfrm>
          <a:prstGeom prst="rect">
            <a:avLst/>
          </a:prstGeom>
        </p:spPr>
      </p:pic>
      <p:cxnSp>
        <p:nvCxnSpPr>
          <p:cNvPr id="48" name="Conector recto 47" title="Línea divisoria">
            <a:extLst>
              <a:ext uri="{FF2B5EF4-FFF2-40B4-BE49-F238E27FC236}">
                <a16:creationId xmlns="" xmlns:a16="http://schemas.microsoft.com/office/drawing/2014/main" id="{05D2F6E9-6C30-0C43-995E-E4CD3AC15E1F}"/>
              </a:ext>
            </a:extLst>
          </p:cNvPr>
          <p:cNvCxnSpPr>
            <a:cxnSpLocks/>
          </p:cNvCxnSpPr>
          <p:nvPr/>
        </p:nvCxnSpPr>
        <p:spPr bwMode="ltGray">
          <a:xfrm>
            <a:off x="7378306" y="4317712"/>
            <a:ext cx="2354261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Marcador de texto 12">
            <a:extLst>
              <a:ext uri="{FF2B5EF4-FFF2-40B4-BE49-F238E27FC236}">
                <a16:creationId xmlns="" xmlns:a16="http://schemas.microsoft.com/office/drawing/2014/main" id="{7FB4E295-E95D-7E4A-8820-CB6CAB6BFF55}"/>
              </a:ext>
            </a:extLst>
          </p:cNvPr>
          <p:cNvSpPr txBox="1">
            <a:spLocks/>
          </p:cNvSpPr>
          <p:nvPr/>
        </p:nvSpPr>
        <p:spPr>
          <a:xfrm>
            <a:off x="4918870" y="3338057"/>
            <a:ext cx="2354260" cy="57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>
                <a:latin typeface="Metropolis" pitchFamily="2" charset="77"/>
              </a:rPr>
              <a:t>Obstáculos tecnológicos para la continuidad</a:t>
            </a:r>
          </a:p>
        </p:txBody>
      </p:sp>
      <p:sp>
        <p:nvSpPr>
          <p:cNvPr id="50" name="Marcador de texto 13">
            <a:extLst>
              <a:ext uri="{FF2B5EF4-FFF2-40B4-BE49-F238E27FC236}">
                <a16:creationId xmlns="" xmlns:a16="http://schemas.microsoft.com/office/drawing/2014/main" id="{D79CF626-F093-9748-8B9F-491B26D2B85C}"/>
              </a:ext>
            </a:extLst>
          </p:cNvPr>
          <p:cNvSpPr txBox="1">
            <a:spLocks/>
          </p:cNvSpPr>
          <p:nvPr/>
        </p:nvSpPr>
        <p:spPr>
          <a:xfrm>
            <a:off x="5106000" y="4466509"/>
            <a:ext cx="1980000" cy="4211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latin typeface="Metropolis Light" pitchFamily="2" charset="77"/>
              </a:rPr>
              <a:t>Diagnóstico Tecnológico-Continuidad</a:t>
            </a:r>
          </a:p>
        </p:txBody>
      </p:sp>
      <p:pic>
        <p:nvPicPr>
          <p:cNvPr id="51" name="Imagen 50">
            <a:extLst>
              <a:ext uri="{FF2B5EF4-FFF2-40B4-BE49-F238E27FC236}">
                <a16:creationId xmlns="" xmlns:a16="http://schemas.microsoft.com/office/drawing/2014/main" id="{E3E4A2F4-FDF6-5E41-AAA3-A5033FF1DE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8871" y="2201630"/>
            <a:ext cx="2354260" cy="659193"/>
          </a:xfrm>
          <a:prstGeom prst="rect">
            <a:avLst/>
          </a:prstGeom>
        </p:spPr>
      </p:pic>
      <p:cxnSp>
        <p:nvCxnSpPr>
          <p:cNvPr id="52" name="Conector recto 51" title="Línea divisoria">
            <a:extLst>
              <a:ext uri="{FF2B5EF4-FFF2-40B4-BE49-F238E27FC236}">
                <a16:creationId xmlns="" xmlns:a16="http://schemas.microsoft.com/office/drawing/2014/main" id="{EB335880-67C7-854E-B740-B0CF4BF62518}"/>
              </a:ext>
            </a:extLst>
          </p:cNvPr>
          <p:cNvCxnSpPr>
            <a:cxnSpLocks/>
          </p:cNvCxnSpPr>
          <p:nvPr/>
        </p:nvCxnSpPr>
        <p:spPr bwMode="ltGray">
          <a:xfrm>
            <a:off x="4918871" y="4317712"/>
            <a:ext cx="2354261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Marcador de texto 12">
            <a:extLst>
              <a:ext uri="{FF2B5EF4-FFF2-40B4-BE49-F238E27FC236}">
                <a16:creationId xmlns="" xmlns:a16="http://schemas.microsoft.com/office/drawing/2014/main" id="{89F0346A-1390-124F-BF1B-48ACFC828A32}"/>
              </a:ext>
            </a:extLst>
          </p:cNvPr>
          <p:cNvSpPr txBox="1">
            <a:spLocks/>
          </p:cNvSpPr>
          <p:nvPr/>
        </p:nvSpPr>
        <p:spPr>
          <a:xfrm>
            <a:off x="2459435" y="3338057"/>
            <a:ext cx="2354260" cy="57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>
                <a:latin typeface="Metropolis" pitchFamily="2" charset="77"/>
              </a:rPr>
              <a:t>Plataformas educativas</a:t>
            </a:r>
          </a:p>
        </p:txBody>
      </p:sp>
      <p:sp>
        <p:nvSpPr>
          <p:cNvPr id="54" name="Marcador de texto 13">
            <a:extLst>
              <a:ext uri="{FF2B5EF4-FFF2-40B4-BE49-F238E27FC236}">
                <a16:creationId xmlns="" xmlns:a16="http://schemas.microsoft.com/office/drawing/2014/main" id="{ECA5D73F-7AC4-4D43-9AD2-DF9C61544CF0}"/>
              </a:ext>
            </a:extLst>
          </p:cNvPr>
          <p:cNvSpPr txBox="1">
            <a:spLocks/>
          </p:cNvSpPr>
          <p:nvPr/>
        </p:nvSpPr>
        <p:spPr>
          <a:xfrm>
            <a:off x="2646565" y="4466509"/>
            <a:ext cx="1980000" cy="4211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latin typeface="Metropolis Light" pitchFamily="2" charset="77"/>
              </a:rPr>
              <a:t>Diagnóstico Tecnológico</a:t>
            </a:r>
          </a:p>
        </p:txBody>
      </p:sp>
      <p:pic>
        <p:nvPicPr>
          <p:cNvPr id="55" name="Imagen 54">
            <a:extLst>
              <a:ext uri="{FF2B5EF4-FFF2-40B4-BE49-F238E27FC236}">
                <a16:creationId xmlns="" xmlns:a16="http://schemas.microsoft.com/office/drawing/2014/main" id="{2265475B-DB18-434E-AFFC-2AA4C8CE68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9436" y="2201630"/>
            <a:ext cx="2354260" cy="659193"/>
          </a:xfrm>
          <a:prstGeom prst="rect">
            <a:avLst/>
          </a:prstGeom>
        </p:spPr>
      </p:pic>
      <p:cxnSp>
        <p:nvCxnSpPr>
          <p:cNvPr id="56" name="Conector recto 55" title="Línea divisoria">
            <a:extLst>
              <a:ext uri="{FF2B5EF4-FFF2-40B4-BE49-F238E27FC236}">
                <a16:creationId xmlns="" xmlns:a16="http://schemas.microsoft.com/office/drawing/2014/main" id="{31F4D0E3-B3D7-7643-A4A1-34416D309C60}"/>
              </a:ext>
            </a:extLst>
          </p:cNvPr>
          <p:cNvCxnSpPr>
            <a:cxnSpLocks/>
          </p:cNvCxnSpPr>
          <p:nvPr/>
        </p:nvCxnSpPr>
        <p:spPr bwMode="ltGray">
          <a:xfrm>
            <a:off x="2459436" y="4317712"/>
            <a:ext cx="2354261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Marcador de texto 12">
            <a:extLst>
              <a:ext uri="{FF2B5EF4-FFF2-40B4-BE49-F238E27FC236}">
                <a16:creationId xmlns="" xmlns:a16="http://schemas.microsoft.com/office/drawing/2014/main" id="{08CB52CD-9C13-CD4F-97BC-EB641D72BE9F}"/>
              </a:ext>
            </a:extLst>
          </p:cNvPr>
          <p:cNvSpPr txBox="1">
            <a:spLocks/>
          </p:cNvSpPr>
          <p:nvPr/>
        </p:nvSpPr>
        <p:spPr>
          <a:xfrm>
            <a:off x="0" y="3338057"/>
            <a:ext cx="2354260" cy="5797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>
                <a:latin typeface="Metropolis" pitchFamily="2" charset="77"/>
              </a:rPr>
              <a:t>Disponibilidad de recursos tecnológicos</a:t>
            </a:r>
          </a:p>
        </p:txBody>
      </p:sp>
      <p:sp>
        <p:nvSpPr>
          <p:cNvPr id="58" name="Marcador de texto 13">
            <a:extLst>
              <a:ext uri="{FF2B5EF4-FFF2-40B4-BE49-F238E27FC236}">
                <a16:creationId xmlns="" xmlns:a16="http://schemas.microsoft.com/office/drawing/2014/main" id="{F731632A-1E6F-C14E-A0FE-CEAE289A8375}"/>
              </a:ext>
            </a:extLst>
          </p:cNvPr>
          <p:cNvSpPr txBox="1">
            <a:spLocks/>
          </p:cNvSpPr>
          <p:nvPr/>
        </p:nvSpPr>
        <p:spPr>
          <a:xfrm>
            <a:off x="187130" y="4466509"/>
            <a:ext cx="1980000" cy="4211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latin typeface="Metropolis Light" pitchFamily="2" charset="77"/>
              </a:rPr>
              <a:t>Diagnóstico Tecnológico</a:t>
            </a:r>
          </a:p>
        </p:txBody>
      </p:sp>
      <p:pic>
        <p:nvPicPr>
          <p:cNvPr id="59" name="Imagen 58">
            <a:extLst>
              <a:ext uri="{FF2B5EF4-FFF2-40B4-BE49-F238E27FC236}">
                <a16:creationId xmlns="" xmlns:a16="http://schemas.microsoft.com/office/drawing/2014/main" id="{7BE2CE27-4ED8-A648-B86C-77E3E955F1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201630"/>
            <a:ext cx="2354260" cy="659193"/>
          </a:xfrm>
          <a:prstGeom prst="rect">
            <a:avLst/>
          </a:prstGeom>
        </p:spPr>
      </p:pic>
      <p:cxnSp>
        <p:nvCxnSpPr>
          <p:cNvPr id="60" name="Conector recto 59" title="Línea divisoria">
            <a:extLst>
              <a:ext uri="{FF2B5EF4-FFF2-40B4-BE49-F238E27FC236}">
                <a16:creationId xmlns="" xmlns:a16="http://schemas.microsoft.com/office/drawing/2014/main" id="{DB9601CF-52C3-3D4B-BC37-7A5D67AE48A0}"/>
              </a:ext>
            </a:extLst>
          </p:cNvPr>
          <p:cNvCxnSpPr>
            <a:cxnSpLocks/>
          </p:cNvCxnSpPr>
          <p:nvPr/>
        </p:nvCxnSpPr>
        <p:spPr bwMode="ltGray">
          <a:xfrm>
            <a:off x="1" y="4317712"/>
            <a:ext cx="2354261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40903" t="65193" r="31250" b="19491"/>
          <a:stretch/>
        </p:blipFill>
        <p:spPr>
          <a:xfrm>
            <a:off x="0" y="4995334"/>
            <a:ext cx="3081865" cy="914399"/>
          </a:xfrm>
          <a:prstGeom prst="rect">
            <a:avLst/>
          </a:prstGeom>
        </p:spPr>
      </p:pic>
      <p:sp>
        <p:nvSpPr>
          <p:cNvPr id="3" name="Título 4">
            <a:extLst>
              <a:ext uri="{FF2B5EF4-FFF2-40B4-BE49-F238E27FC236}">
                <a16:creationId xmlns="" xmlns:a16="http://schemas.microsoft.com/office/drawing/2014/main" id="{4F218344-56B2-4D7E-A91A-A9A083F4AB5D}"/>
              </a:ext>
            </a:extLst>
          </p:cNvPr>
          <p:cNvSpPr txBox="1">
            <a:spLocks/>
          </p:cNvSpPr>
          <p:nvPr/>
        </p:nvSpPr>
        <p:spPr>
          <a:xfrm>
            <a:off x="5846797" y="599923"/>
            <a:ext cx="5996859" cy="603310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Objetivo</a:t>
            </a:r>
          </a:p>
          <a:p>
            <a:endParaRPr lang="es-ES" sz="2000" b="1" spc="0" dirty="0" smtClean="0">
              <a:solidFill>
                <a:schemeClr val="tx1"/>
              </a:solidFill>
              <a:latin typeface="Metropolis" pitchFamily="2" charset="77"/>
            </a:endParaRPr>
          </a:p>
          <a:p>
            <a:pPr algn="just"/>
            <a:r>
              <a:rPr lang="es-MX" sz="180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En </a:t>
            </a:r>
            <a:r>
              <a:rPr lang="es-MX" sz="1800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mayo de 2020 se realizó un primer estudio con el objetivo de </a:t>
            </a:r>
            <a:r>
              <a:rPr lang="es-MX" sz="180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analizar </a:t>
            </a:r>
            <a:r>
              <a:rPr lang="es-MX" sz="1800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la </a:t>
            </a:r>
            <a:r>
              <a:rPr lang="es-MX" sz="180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opinión de la comunidad universitaria respecto al impacto que la pandemia por COVID 19 ha tenido en la continuidad laboral y académica. En el, se exploraron entre otras variables, los efectos del confinamiento, las actitudes y hábitos adoptados para el cuidado de la salud, la adopción del modelo de trabajo y estudio a distancia, y la percepción de riesgo ante la inminente necesidad de un regreso paulatino a las actividades presenciales.</a:t>
            </a:r>
          </a:p>
          <a:p>
            <a:pPr algn="just"/>
            <a:r>
              <a:rPr lang="es-MX" sz="180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Poco más de un año después, y ante un escenario en el </a:t>
            </a:r>
            <a:r>
              <a:rPr lang="es-MX" sz="1800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que </a:t>
            </a:r>
            <a:r>
              <a:rPr lang="es-MX" sz="180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los </a:t>
            </a:r>
            <a:r>
              <a:rPr lang="es-MX" sz="1800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efectos de la pandemia de enfermedad por coronavirus (COVID-19) se han extendido a todos los ámbitos de la vida humana</a:t>
            </a:r>
            <a:r>
              <a:rPr lang="es-MX" sz="1800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, se realiza el mismo estudio considerando los cambios  originados por la vacunación y el progresivo retorno necesario a las actividades laborales y académicas con el fin de explorar los cambios en las variables estudiadas anteriormente.</a:t>
            </a:r>
            <a:endParaRPr lang="es-ES" sz="1800" spc="0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16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 de texto 18">
            <a:extLst>
              <a:ext uri="{FF2B5EF4-FFF2-40B4-BE49-F238E27FC236}">
                <a16:creationId xmlns="" xmlns:a16="http://schemas.microsoft.com/office/drawing/2014/main" id="{28B62063-C73F-A74D-98C0-797E6CD53A28}"/>
              </a:ext>
            </a:extLst>
          </p:cNvPr>
          <p:cNvSpPr txBox="1"/>
          <p:nvPr/>
        </p:nvSpPr>
        <p:spPr bwMode="gray">
          <a:xfrm>
            <a:off x="145358" y="4404168"/>
            <a:ext cx="12046641" cy="707886"/>
          </a:xfrm>
          <a:prstGeom prst="rect">
            <a:avLst/>
          </a:prstGeom>
          <a:noFill/>
        </p:spPr>
        <p:txBody>
          <a:bodyPr wrap="square" lIns="108000" tIns="72000" rIns="108000" bIns="72000" rtlCol="0" anchor="ctr" anchorCtr="0">
            <a:noAutofit/>
          </a:bodyPr>
          <a:lstStyle/>
          <a:p>
            <a:pPr rtl="0"/>
            <a:r>
              <a:rPr lang="es-ES" sz="4000" noProof="1">
                <a:solidFill>
                  <a:schemeClr val="accent4">
                    <a:lumMod val="75000"/>
                  </a:schemeClr>
                </a:solidFill>
                <a:latin typeface="Metropolis Thin" pitchFamily="2" charset="77"/>
              </a:rPr>
              <a:t>Diagnóstico tecnológico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="" xmlns:a16="http://schemas.microsoft.com/office/drawing/2014/main" id="{6FD55000-7432-4D49-88D4-14F2124607B5}"/>
              </a:ext>
            </a:extLst>
          </p:cNvPr>
          <p:cNvSpPr txBox="1">
            <a:spLocks/>
          </p:cNvSpPr>
          <p:nvPr/>
        </p:nvSpPr>
        <p:spPr bwMode="gray">
          <a:xfrm>
            <a:off x="145358" y="5273457"/>
            <a:ext cx="12046641" cy="646331"/>
          </a:xfrm>
          <a:prstGeom prst="rect">
            <a:avLst/>
          </a:prstGeom>
        </p:spPr>
        <p:txBody>
          <a:bodyPr vert="horz" lIns="108000" tIns="108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Disponibilidad de recursos tecnológicos</a:t>
            </a:r>
          </a:p>
        </p:txBody>
      </p:sp>
      <p:cxnSp>
        <p:nvCxnSpPr>
          <p:cNvPr id="10" name="Conector recto 9" title="Línea divisoria">
            <a:extLst>
              <a:ext uri="{FF2B5EF4-FFF2-40B4-BE49-F238E27FC236}">
                <a16:creationId xmlns="" xmlns:a16="http://schemas.microsoft.com/office/drawing/2014/main" id="{B80A2A15-EC42-6F4F-A8FB-2736891F23E7}"/>
              </a:ext>
            </a:extLst>
          </p:cNvPr>
          <p:cNvCxnSpPr>
            <a:cxnSpLocks/>
          </p:cNvCxnSpPr>
          <p:nvPr/>
        </p:nvCxnSpPr>
        <p:spPr bwMode="ltGray">
          <a:xfrm>
            <a:off x="271911" y="5213739"/>
            <a:ext cx="8959771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3144E279-03F5-7E40-864C-3FB348152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7868"/>
            <a:ext cx="12192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9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F4CC2840-AA15-054D-86A3-B3721FE72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31" y="2951070"/>
            <a:ext cx="7007696" cy="156917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8CC66359-14AB-6C44-9715-165B9BE529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830" y="917892"/>
            <a:ext cx="6880993" cy="156917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="" xmlns:a16="http://schemas.microsoft.com/office/drawing/2014/main" id="{AD5E1FC1-C254-9043-BCDB-E76CE88EEC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29" y="4891433"/>
            <a:ext cx="6988203" cy="1569178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F58C420A-3AEC-4BE5-BD90-C854A306696C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242697" y="2099750"/>
            <a:ext cx="3631743" cy="239061"/>
          </a:xfrm>
        </p:spPr>
        <p:txBody>
          <a:bodyPr rtlCol="0" anchor="ctr"/>
          <a:lstStyle/>
          <a:p>
            <a:pPr rtl="0"/>
            <a:r>
              <a:rPr lang="es-ES" sz="20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Brecha digital en México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0F0E443A-F987-4A67-86AD-557D61E47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93017" y="731367"/>
            <a:ext cx="3430239" cy="185617"/>
          </a:xfrm>
        </p:spPr>
        <p:txBody>
          <a:bodyPr rtlCol="0" anchor="ctr"/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Teléfono celular con acceso a internet</a:t>
            </a:r>
          </a:p>
        </p:txBody>
      </p:sp>
      <p:sp>
        <p:nvSpPr>
          <p:cNvPr id="34" name="Marcador de texto 5">
            <a:extLst>
              <a:ext uri="{FF2B5EF4-FFF2-40B4-BE49-F238E27FC236}">
                <a16:creationId xmlns="" xmlns:a16="http://schemas.microsoft.com/office/drawing/2014/main" id="{0F0E443A-F987-4A67-86AD-557D61E47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82760" y="2765454"/>
            <a:ext cx="2566779" cy="185616"/>
          </a:xfrm>
        </p:spPr>
        <p:txBody>
          <a:bodyPr rtlCol="0" anchor="ctr"/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s-ES" sz="1400" b="1" dirty="0">
                <a:latin typeface="Metropolis" pitchFamily="2" charset="77"/>
              </a:rPr>
              <a:t>Tablet con acceso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 internet</a:t>
            </a:r>
          </a:p>
        </p:txBody>
      </p:sp>
      <p:sp>
        <p:nvSpPr>
          <p:cNvPr id="36" name="Marcador de texto 5">
            <a:extLst>
              <a:ext uri="{FF2B5EF4-FFF2-40B4-BE49-F238E27FC236}">
                <a16:creationId xmlns="" xmlns:a16="http://schemas.microsoft.com/office/drawing/2014/main" id="{0F0E443A-F987-4A67-86AD-557D61E47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93017" y="4696211"/>
            <a:ext cx="1785949" cy="185617"/>
          </a:xfrm>
        </p:spPr>
        <p:txBody>
          <a:bodyPr rtlCol="0" anchor="ctr"/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Conexión a internet</a:t>
            </a:r>
          </a:p>
        </p:txBody>
      </p:sp>
      <p:sp>
        <p:nvSpPr>
          <p:cNvPr id="25" name="Marcador de número de diapositiva 2">
            <a:extLst>
              <a:ext uri="{FF2B5EF4-FFF2-40B4-BE49-F238E27FC236}">
                <a16:creationId xmlns="" xmlns:a16="http://schemas.microsoft.com/office/drawing/2014/main" id="{BD5B4A00-45BF-E547-9D74-531A956852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21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8971CC9C-FEB1-7347-87A0-099DB488EB12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Dispositivos de conexión UAEM</a:t>
            </a:r>
          </a:p>
        </p:txBody>
      </p:sp>
      <p:sp>
        <p:nvSpPr>
          <p:cNvPr id="30" name="Marcador de contenido 1">
            <a:extLst>
              <a:ext uri="{FF2B5EF4-FFF2-40B4-BE49-F238E27FC236}">
                <a16:creationId xmlns="" xmlns:a16="http://schemas.microsoft.com/office/drawing/2014/main" id="{F0B988B3-B1C9-594A-BAD7-A038F7F5171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242698" y="5704220"/>
            <a:ext cx="3523444" cy="454833"/>
          </a:xfrm>
        </p:spPr>
        <p:txBody>
          <a:bodyPr rtlCol="0" anchor="ctr"/>
          <a:lstStyle/>
          <a:p>
            <a:pPr marL="266700" indent="-266700"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75000"/>
                </a:schemeClr>
              </a:buClr>
              <a:buFont typeface="Tipo de letra del sistema"/>
              <a:buChar char="»"/>
            </a:pPr>
            <a:r>
              <a:rPr lang="es-MX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Encuesta Nacional sobre Disponibilidad y Uso de Tecnologías de la Información (ENDUTIH 2018), desarrollada por el Instituto Nacional de Estadística y Geografía (INEGI)</a:t>
            </a:r>
            <a:endParaRPr lang="es-ES" sz="900" dirty="0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cxnSp>
        <p:nvCxnSpPr>
          <p:cNvPr id="45" name="Conector recto 44" title="Línea divisoria">
            <a:extLst>
              <a:ext uri="{FF2B5EF4-FFF2-40B4-BE49-F238E27FC236}">
                <a16:creationId xmlns="" xmlns:a16="http://schemas.microsoft.com/office/drawing/2014/main" id="{FE84BE43-8C8D-BC4B-85C2-89644802D59A}"/>
              </a:ext>
            </a:extLst>
          </p:cNvPr>
          <p:cNvCxnSpPr>
            <a:cxnSpLocks/>
          </p:cNvCxnSpPr>
          <p:nvPr/>
        </p:nvCxnSpPr>
        <p:spPr bwMode="ltGray">
          <a:xfrm flipV="1">
            <a:off x="3874450" y="731368"/>
            <a:ext cx="0" cy="5699873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ángulo 43">
            <a:extLst>
              <a:ext uri="{FF2B5EF4-FFF2-40B4-BE49-F238E27FC236}">
                <a16:creationId xmlns="" xmlns:a16="http://schemas.microsoft.com/office/drawing/2014/main" id="{2D20F3FD-063C-7741-921F-895D5AD7A90F}"/>
              </a:ext>
            </a:extLst>
          </p:cNvPr>
          <p:cNvSpPr/>
          <p:nvPr/>
        </p:nvSpPr>
        <p:spPr>
          <a:xfrm>
            <a:off x="1189099" y="2538935"/>
            <a:ext cx="2105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de la población</a:t>
            </a:r>
          </a:p>
          <a:p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usa computadora</a:t>
            </a:r>
          </a:p>
        </p:txBody>
      </p:sp>
      <p:sp>
        <p:nvSpPr>
          <p:cNvPr id="46" name="Rectángulo 45">
            <a:extLst>
              <a:ext uri="{FF2B5EF4-FFF2-40B4-BE49-F238E27FC236}">
                <a16:creationId xmlns="" xmlns:a16="http://schemas.microsoft.com/office/drawing/2014/main" id="{3479DD3C-62C8-3348-AAFE-738C054015FC}"/>
              </a:ext>
            </a:extLst>
          </p:cNvPr>
          <p:cNvSpPr/>
          <p:nvPr/>
        </p:nvSpPr>
        <p:spPr>
          <a:xfrm>
            <a:off x="243431" y="2570307"/>
            <a:ext cx="11320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45% </a:t>
            </a:r>
            <a:endParaRPr lang="es-ES_tradnl" sz="3200" dirty="0">
              <a:latin typeface="Metropolis Thin" pitchFamily="2" charset="77"/>
            </a:endParaRPr>
          </a:p>
        </p:txBody>
      </p:sp>
      <p:sp>
        <p:nvSpPr>
          <p:cNvPr id="48" name="Rectángulo 47">
            <a:extLst>
              <a:ext uri="{FF2B5EF4-FFF2-40B4-BE49-F238E27FC236}">
                <a16:creationId xmlns="" xmlns:a16="http://schemas.microsoft.com/office/drawing/2014/main" id="{E086FAF6-4FC8-784A-8015-289EEA781469}"/>
              </a:ext>
            </a:extLst>
          </p:cNvPr>
          <p:cNvSpPr/>
          <p:nvPr/>
        </p:nvSpPr>
        <p:spPr>
          <a:xfrm>
            <a:off x="1189099" y="3383887"/>
            <a:ext cx="26853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de la población</a:t>
            </a:r>
          </a:p>
          <a:p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tiene acceso a internet</a:t>
            </a:r>
          </a:p>
        </p:txBody>
      </p:sp>
      <p:sp>
        <p:nvSpPr>
          <p:cNvPr id="49" name="Rectángulo 48">
            <a:extLst>
              <a:ext uri="{FF2B5EF4-FFF2-40B4-BE49-F238E27FC236}">
                <a16:creationId xmlns="" xmlns:a16="http://schemas.microsoft.com/office/drawing/2014/main" id="{028D10AD-BD45-7447-8754-1A0644EF1E23}"/>
              </a:ext>
            </a:extLst>
          </p:cNvPr>
          <p:cNvSpPr/>
          <p:nvPr/>
        </p:nvSpPr>
        <p:spPr>
          <a:xfrm>
            <a:off x="243431" y="3415259"/>
            <a:ext cx="1159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40% </a:t>
            </a:r>
            <a:endParaRPr lang="es-ES_tradnl" sz="3200" dirty="0">
              <a:latin typeface="Metropolis Thin" pitchFamily="2" charset="77"/>
            </a:endParaRPr>
          </a:p>
        </p:txBody>
      </p:sp>
      <p:sp>
        <p:nvSpPr>
          <p:cNvPr id="50" name="Rectángulo 49">
            <a:extLst>
              <a:ext uri="{FF2B5EF4-FFF2-40B4-BE49-F238E27FC236}">
                <a16:creationId xmlns="" xmlns:a16="http://schemas.microsoft.com/office/drawing/2014/main" id="{6CD85C7D-90F7-5E4E-98E8-4B1D8EF97928}"/>
              </a:ext>
            </a:extLst>
          </p:cNvPr>
          <p:cNvSpPr/>
          <p:nvPr/>
        </p:nvSpPr>
        <p:spPr>
          <a:xfrm>
            <a:off x="1189099" y="4240414"/>
            <a:ext cx="18501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de la población</a:t>
            </a:r>
          </a:p>
          <a:p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usa internet</a:t>
            </a:r>
          </a:p>
        </p:txBody>
      </p:sp>
      <p:sp>
        <p:nvSpPr>
          <p:cNvPr id="51" name="Rectángulo 50">
            <a:extLst>
              <a:ext uri="{FF2B5EF4-FFF2-40B4-BE49-F238E27FC236}">
                <a16:creationId xmlns="" xmlns:a16="http://schemas.microsoft.com/office/drawing/2014/main" id="{D4A72ADB-D147-3F40-95F6-308CF309BD68}"/>
              </a:ext>
            </a:extLst>
          </p:cNvPr>
          <p:cNvSpPr/>
          <p:nvPr/>
        </p:nvSpPr>
        <p:spPr>
          <a:xfrm>
            <a:off x="243431" y="4271786"/>
            <a:ext cx="11288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66% </a:t>
            </a:r>
            <a:endParaRPr lang="es-ES_tradnl" sz="3200" dirty="0">
              <a:latin typeface="Metropolis Thin" pitchFamily="2" charset="77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335983"/>
              </p:ext>
            </p:extLst>
          </p:nvPr>
        </p:nvGraphicFramePr>
        <p:xfrm>
          <a:off x="-140606" y="1764643"/>
          <a:ext cx="4152899" cy="3048000"/>
        </p:xfrm>
        <a:graphic>
          <a:graphicData uri="http://schemas.openxmlformats.org/drawingml/2006/table">
            <a:tbl>
              <a:tblPr>
                <a:tableStyleId>{0660B408-B3CF-4A94-85FC-2B1E0A45F4A2}</a:tableStyleId>
              </a:tblPr>
              <a:tblGrid>
                <a:gridCol w="1020628"/>
                <a:gridCol w="1020628"/>
                <a:gridCol w="703881"/>
                <a:gridCol w="703881"/>
                <a:gridCol w="703881"/>
              </a:tblGrid>
              <a:tr h="76200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effectLst/>
                        </a:rPr>
                        <a:t> 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Sector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No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Sí, de uso exclusivo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Sí, pero compartido con mis familiares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 Teléfono celular con acceso a internet (datos)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Académico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7%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84%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9%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Administrativo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5%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79%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16%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Estudiante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11%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75%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14%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 Conexión a Internet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Académico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2%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26%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72%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Administrativo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2%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32%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66%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Estudiante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5%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14%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82%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 Tablet con acceso a Internet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Académico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61%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22%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16%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Administrativo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79%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16%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5%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Estudiante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82%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8%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9%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8251" y="-13741"/>
            <a:ext cx="4371665" cy="6858000"/>
          </a:xfrm>
          <a:prstGeom prst="rect">
            <a:avLst/>
          </a:prstGeom>
        </p:spPr>
      </p:pic>
      <p:sp>
        <p:nvSpPr>
          <p:cNvPr id="6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00543" y="1951632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6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01767" y="1398329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chemeClr val="accent3"/>
                </a:solidFill>
                <a:latin typeface="Metropolis" pitchFamily="2" charset="77"/>
              </a:rPr>
              <a:t>4</a:t>
            </a: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68" name="Flecha abajo 67"/>
          <p:cNvSpPr/>
          <p:nvPr/>
        </p:nvSpPr>
        <p:spPr>
          <a:xfrm rot="10800000">
            <a:off x="2504808" y="1423255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6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67413" y="1401229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4%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70" name="Flecha abajo 69"/>
          <p:cNvSpPr/>
          <p:nvPr/>
        </p:nvSpPr>
        <p:spPr>
          <a:xfrm flipH="1">
            <a:off x="1270454" y="1426155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7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703587" y="1232757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0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0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8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80542" y="1919399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FF0000"/>
                </a:solidFill>
                <a:latin typeface="Metropolis" pitchFamily="2" charset="77"/>
              </a:rPr>
              <a:t>5</a:t>
            </a: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4" name="Flecha abajo 83"/>
          <p:cNvSpPr/>
          <p:nvPr/>
        </p:nvSpPr>
        <p:spPr>
          <a:xfrm rot="10800000">
            <a:off x="1276521" y="2083465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8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06075" y="1915502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9%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6" name="Flecha abajo 85"/>
          <p:cNvSpPr/>
          <p:nvPr/>
        </p:nvSpPr>
        <p:spPr>
          <a:xfrm>
            <a:off x="2502054" y="2079568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8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46982" y="1913201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4%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8" name="Flecha abajo 87"/>
          <p:cNvSpPr/>
          <p:nvPr/>
        </p:nvSpPr>
        <p:spPr>
          <a:xfrm rot="10800000">
            <a:off x="3742961" y="2077267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8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61533" y="2716498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chemeClr val="accent3"/>
                </a:solidFill>
                <a:latin typeface="Metropolis" pitchFamily="2" charset="77"/>
              </a:rPr>
              <a:t>3</a:t>
            </a: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90" name="Flecha abajo 89"/>
          <p:cNvSpPr/>
          <p:nvPr/>
        </p:nvSpPr>
        <p:spPr>
          <a:xfrm flipH="1">
            <a:off x="1264574" y="2741424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9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695754" y="2712745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11%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92" name="Flecha abajo 91"/>
          <p:cNvSpPr/>
          <p:nvPr/>
        </p:nvSpPr>
        <p:spPr>
          <a:xfrm rot="10800000">
            <a:off x="2498795" y="2737671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9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23324" y="2709613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chemeClr val="accent3"/>
                </a:solidFill>
                <a:latin typeface="Metropolis" pitchFamily="2" charset="77"/>
              </a:rPr>
              <a:t>8</a:t>
            </a: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96" name="Flecha abajo 95"/>
          <p:cNvSpPr/>
          <p:nvPr/>
        </p:nvSpPr>
        <p:spPr>
          <a:xfrm flipH="1">
            <a:off x="3726365" y="2734539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9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14905" y="3358836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12%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98" name="Flecha abajo 97"/>
          <p:cNvSpPr/>
          <p:nvPr/>
        </p:nvSpPr>
        <p:spPr>
          <a:xfrm flipH="1">
            <a:off x="917946" y="3383762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9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39526" y="3355083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1%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100" name="Flecha abajo 99"/>
          <p:cNvSpPr/>
          <p:nvPr/>
        </p:nvSpPr>
        <p:spPr>
          <a:xfrm rot="10800000">
            <a:off x="1542567" y="3380009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10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00546" y="3351951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11%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102" name="Flecha abajo 101"/>
          <p:cNvSpPr/>
          <p:nvPr/>
        </p:nvSpPr>
        <p:spPr>
          <a:xfrm rot="10800000" flipH="1">
            <a:off x="3703587" y="3380052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10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33955" y="4006679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5%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104" name="Flecha abajo 103"/>
          <p:cNvSpPr/>
          <p:nvPr/>
        </p:nvSpPr>
        <p:spPr>
          <a:xfrm flipH="1">
            <a:off x="936996" y="4031605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10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015751" y="4002926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8%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106" name="Flecha abajo 105"/>
          <p:cNvSpPr/>
          <p:nvPr/>
        </p:nvSpPr>
        <p:spPr>
          <a:xfrm rot="10800000">
            <a:off x="1818792" y="4027852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10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00546" y="3999794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3%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108" name="Flecha abajo 107"/>
          <p:cNvSpPr/>
          <p:nvPr/>
        </p:nvSpPr>
        <p:spPr>
          <a:xfrm flipH="1">
            <a:off x="3694062" y="4027895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10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33955" y="4679695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chemeClr val="accent3"/>
                </a:solidFill>
                <a:latin typeface="Metropolis" pitchFamily="2" charset="77"/>
              </a:rPr>
              <a:t>4</a:t>
            </a: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110" name="Flecha abajo 109"/>
          <p:cNvSpPr/>
          <p:nvPr/>
        </p:nvSpPr>
        <p:spPr>
          <a:xfrm flipH="1">
            <a:off x="936996" y="4704621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11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015751" y="4675942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chemeClr val="accent3"/>
                </a:solidFill>
                <a:latin typeface="Metropolis" pitchFamily="2" charset="77"/>
              </a:rPr>
              <a:t>9</a:t>
            </a: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112" name="Flecha abajo 111"/>
          <p:cNvSpPr/>
          <p:nvPr/>
        </p:nvSpPr>
        <p:spPr>
          <a:xfrm rot="10800000">
            <a:off x="1818792" y="4700868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11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00546" y="4672810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chemeClr val="accent3"/>
                </a:solidFill>
                <a:latin typeface="Metropolis" pitchFamily="2" charset="77"/>
              </a:rPr>
              <a:t>5</a:t>
            </a: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114" name="Flecha abajo 113"/>
          <p:cNvSpPr/>
          <p:nvPr/>
        </p:nvSpPr>
        <p:spPr>
          <a:xfrm flipH="1">
            <a:off x="3694062" y="4700911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11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80542" y="5144748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6%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16" name="Flecha abajo 115"/>
          <p:cNvSpPr/>
          <p:nvPr/>
        </p:nvSpPr>
        <p:spPr>
          <a:xfrm rot="10800000">
            <a:off x="1276521" y="5308814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11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05453" y="5135137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FF0000"/>
                </a:solidFill>
                <a:latin typeface="Metropolis" pitchFamily="2" charset="77"/>
              </a:rPr>
              <a:t>4</a:t>
            </a: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18" name="Flecha abajo 117"/>
          <p:cNvSpPr/>
          <p:nvPr/>
        </p:nvSpPr>
        <p:spPr>
          <a:xfrm>
            <a:off x="3401432" y="5299203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12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15815" y="5137712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3%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22" name="Flecha abajo 121"/>
          <p:cNvSpPr/>
          <p:nvPr/>
        </p:nvSpPr>
        <p:spPr>
          <a:xfrm>
            <a:off x="3911794" y="5301778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15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70420" y="5790317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2%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153" name="Flecha abajo 152"/>
          <p:cNvSpPr/>
          <p:nvPr/>
        </p:nvSpPr>
        <p:spPr>
          <a:xfrm rot="21600000">
            <a:off x="1266399" y="5954383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15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95331" y="5780706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92D050"/>
                </a:solidFill>
                <a:latin typeface="Metropolis" pitchFamily="2" charset="77"/>
              </a:rPr>
              <a:t>9</a:t>
            </a: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155" name="Flecha abajo 154"/>
          <p:cNvSpPr/>
          <p:nvPr/>
        </p:nvSpPr>
        <p:spPr>
          <a:xfrm rot="10800000">
            <a:off x="3391310" y="5944772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15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105693" y="5783281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2%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57" name="Flecha abajo 156"/>
          <p:cNvSpPr/>
          <p:nvPr/>
        </p:nvSpPr>
        <p:spPr>
          <a:xfrm>
            <a:off x="3901672" y="5947347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16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08481" y="6418912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0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0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16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01398" y="6428197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FF0000"/>
                </a:solidFill>
                <a:latin typeface="Metropolis" pitchFamily="2" charset="77"/>
              </a:rPr>
              <a:t>7</a:t>
            </a: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66" name="Flecha abajo 165"/>
          <p:cNvSpPr/>
          <p:nvPr/>
        </p:nvSpPr>
        <p:spPr>
          <a:xfrm>
            <a:off x="3297132" y="6592445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16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12075" y="6427425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FF0000"/>
                </a:solidFill>
                <a:latin typeface="Metropolis" pitchFamily="2" charset="77"/>
              </a:rPr>
              <a:t>7</a:t>
            </a: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68" name="Flecha abajo 167"/>
          <p:cNvSpPr/>
          <p:nvPr/>
        </p:nvSpPr>
        <p:spPr>
          <a:xfrm rot="10800000">
            <a:off x="4007809" y="6591673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16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527889" y="7877283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FF0000"/>
                </a:solidFill>
                <a:latin typeface="Metropolis" pitchFamily="2" charset="77"/>
              </a:rPr>
              <a:t>7</a:t>
            </a: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8938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Marcador de número de diapositiva 2">
            <a:extLst>
              <a:ext uri="{FF2B5EF4-FFF2-40B4-BE49-F238E27FC236}">
                <a16:creationId xmlns="" xmlns:a16="http://schemas.microsoft.com/office/drawing/2014/main" id="{E4AADE93-08A0-0849-A7DA-91D3372312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22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87DD22CB-4DFD-2843-9088-69FE066232B6}"/>
              </a:ext>
            </a:extLst>
          </p:cNvPr>
          <p:cNvSpPr/>
          <p:nvPr/>
        </p:nvSpPr>
        <p:spPr>
          <a:xfrm>
            <a:off x="1860115" y="3985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Dispositivos de conexión</a:t>
            </a:r>
          </a:p>
        </p:txBody>
      </p:sp>
      <p:sp>
        <p:nvSpPr>
          <p:cNvPr id="26" name="Título 4">
            <a:extLst>
              <a:ext uri="{FF2B5EF4-FFF2-40B4-BE49-F238E27FC236}">
                <a16:creationId xmlns="" xmlns:a16="http://schemas.microsoft.com/office/drawing/2014/main" id="{E9BDABA2-9DC8-474C-ADC8-A092966F2AAB}"/>
              </a:ext>
            </a:extLst>
          </p:cNvPr>
          <p:cNvSpPr txBox="1">
            <a:spLocks/>
          </p:cNvSpPr>
          <p:nvPr/>
        </p:nvSpPr>
        <p:spPr bwMode="ltGray">
          <a:xfrm>
            <a:off x="242697" y="3309469"/>
            <a:ext cx="3631743" cy="2390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Brecha </a:t>
            </a:r>
            <a:r>
              <a:rPr lang="es-ES" sz="2000" b="1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digital</a:t>
            </a:r>
            <a:endParaRPr lang="es-ES" sz="2000" b="1" spc="0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cxnSp>
        <p:nvCxnSpPr>
          <p:cNvPr id="27" name="Conector recto 26" title="Línea divisoria">
            <a:extLst>
              <a:ext uri="{FF2B5EF4-FFF2-40B4-BE49-F238E27FC236}">
                <a16:creationId xmlns="" xmlns:a16="http://schemas.microsoft.com/office/drawing/2014/main" id="{A3AAD048-97E9-E44F-9370-8BABE09B063B}"/>
              </a:ext>
            </a:extLst>
          </p:cNvPr>
          <p:cNvCxnSpPr>
            <a:cxnSpLocks/>
          </p:cNvCxnSpPr>
          <p:nvPr/>
        </p:nvCxnSpPr>
        <p:spPr bwMode="ltGray">
          <a:xfrm flipV="1">
            <a:off x="3874450" y="644560"/>
            <a:ext cx="0" cy="5699873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0F0E443A-F987-4A67-86AD-557D61E47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82760" y="724224"/>
            <a:ext cx="2661663" cy="185616"/>
          </a:xfrm>
        </p:spPr>
        <p:txBody>
          <a:bodyPr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s-ES" sz="1400" b="1" dirty="0">
                <a:latin typeface="Metropolis" pitchFamily="2" charset="77"/>
              </a:rPr>
              <a:t>Computadora de escritorio</a:t>
            </a:r>
          </a:p>
        </p:txBody>
      </p:sp>
      <p:sp>
        <p:nvSpPr>
          <p:cNvPr id="34" name="Marcador de texto 5">
            <a:extLst>
              <a:ext uri="{FF2B5EF4-FFF2-40B4-BE49-F238E27FC236}">
                <a16:creationId xmlns="" xmlns:a16="http://schemas.microsoft.com/office/drawing/2014/main" id="{0F0E443A-F987-4A67-86AD-557D61E47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82760" y="2768930"/>
            <a:ext cx="1993841" cy="185617"/>
          </a:xfrm>
        </p:spPr>
        <p:txBody>
          <a:bodyPr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s-ES" sz="1400" b="1" dirty="0">
                <a:latin typeface="Metropolis" pitchFamily="2" charset="77"/>
              </a:rPr>
              <a:t>Computadora portátil</a:t>
            </a:r>
          </a:p>
        </p:txBody>
      </p:sp>
      <p:sp>
        <p:nvSpPr>
          <p:cNvPr id="36" name="Marcador de texto 5">
            <a:extLst>
              <a:ext uri="{FF2B5EF4-FFF2-40B4-BE49-F238E27FC236}">
                <a16:creationId xmlns="" xmlns:a16="http://schemas.microsoft.com/office/drawing/2014/main" id="{0F0E443A-F987-4A67-86AD-557D61E47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82760" y="4696211"/>
            <a:ext cx="3952032" cy="185616"/>
          </a:xfrm>
        </p:spPr>
        <p:txBody>
          <a:bodyPr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s-MX" sz="1400" b="1" dirty="0">
                <a:latin typeface="Metropolis" pitchFamily="2" charset="77"/>
              </a:rPr>
              <a:t>Espacio adecuado para estudiar / trabajar</a:t>
            </a:r>
            <a:endParaRPr lang="es-ES" sz="1400" b="1" dirty="0">
              <a:latin typeface="Metropolis" pitchFamily="2" charset="77"/>
            </a:endParaRPr>
          </a:p>
        </p:txBody>
      </p:sp>
      <p:pic>
        <p:nvPicPr>
          <p:cNvPr id="48" name="Imagen 47">
            <a:extLst>
              <a:ext uri="{FF2B5EF4-FFF2-40B4-BE49-F238E27FC236}">
                <a16:creationId xmlns="" xmlns:a16="http://schemas.microsoft.com/office/drawing/2014/main" id="{0985B07D-36B7-374F-B68B-1E90636FD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989" y="909840"/>
            <a:ext cx="7092833" cy="157509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C0BA3F60-F801-5E4C-8617-566E3673CF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4770" y="3036203"/>
            <a:ext cx="6901613" cy="1578352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="" xmlns:a16="http://schemas.microsoft.com/office/drawing/2014/main" id="{8D8FDD46-C51C-E941-B718-5D5BF9E50F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19207" y="4963483"/>
            <a:ext cx="6901613" cy="1578352"/>
          </a:xfrm>
          <a:prstGeom prst="rect">
            <a:avLst/>
          </a:prstGeom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664660"/>
              </p:ext>
            </p:extLst>
          </p:nvPr>
        </p:nvGraphicFramePr>
        <p:xfrm>
          <a:off x="5111157" y="1468553"/>
          <a:ext cx="3982760" cy="3920891"/>
        </p:xfrm>
        <a:graphic>
          <a:graphicData uri="http://schemas.openxmlformats.org/drawingml/2006/table">
            <a:tbl>
              <a:tblPr>
                <a:tableStyleId>{0660B408-B3CF-4A94-85FC-2B1E0A45F4A2}</a:tableStyleId>
              </a:tblPr>
              <a:tblGrid>
                <a:gridCol w="799751"/>
                <a:gridCol w="695783"/>
                <a:gridCol w="727774"/>
                <a:gridCol w="879726"/>
                <a:gridCol w="879726"/>
              </a:tblGrid>
              <a:tr h="98022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 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Sector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No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Sí, de uso exclusivo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Sí, pero compartido con mis familiares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505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Computadora de escritorio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Académico</a:t>
                      </a:r>
                      <a:endParaRPr lang="es-MX" sz="11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49</a:t>
                      </a:r>
                      <a:r>
                        <a:rPr lang="es-MX" sz="1100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% -2</a:t>
                      </a:r>
                      <a:endParaRPr lang="es-MX" sz="11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31</a:t>
                      </a:r>
                      <a:r>
                        <a:rPr lang="es-MX" sz="1100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% -8</a:t>
                      </a:r>
                      <a:endParaRPr lang="es-MX" sz="11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20</a:t>
                      </a:r>
                      <a:r>
                        <a:rPr lang="es-MX" sz="1100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% +10</a:t>
                      </a:r>
                      <a:endParaRPr lang="es-MX" sz="11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90111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Administrativo</a:t>
                      </a:r>
                      <a:endParaRPr lang="es-MX" sz="1100" b="0" i="0" u="none" strike="noStrike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54</a:t>
                      </a:r>
                      <a:r>
                        <a:rPr lang="es-MX" sz="1100" u="none" strike="noStrike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% -15</a:t>
                      </a:r>
                      <a:endParaRPr lang="es-MX" sz="1100" b="0" i="0" u="none" strike="noStrike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23</a:t>
                      </a:r>
                      <a:r>
                        <a:rPr lang="es-MX" sz="1100" u="none" strike="noStrike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% +12</a:t>
                      </a:r>
                      <a:endParaRPr lang="es-MX" sz="1100" b="0" i="0" u="none" strike="noStrike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23% +3</a:t>
                      </a:r>
                      <a:endParaRPr lang="es-MX" sz="1100" b="0" i="0" u="none" strike="noStrike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505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Estudiante</a:t>
                      </a:r>
                      <a:endParaRPr lang="es-MX" sz="11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60</a:t>
                      </a:r>
                      <a:r>
                        <a:rPr lang="es-MX" sz="1100" u="none" strike="noStrike" dirty="0" smtClean="0">
                          <a:solidFill>
                            <a:schemeClr val="accent6"/>
                          </a:solidFill>
                          <a:effectLst/>
                        </a:rPr>
                        <a:t>% -3</a:t>
                      </a:r>
                      <a:endParaRPr lang="es-MX" sz="11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11</a:t>
                      </a:r>
                      <a:r>
                        <a:rPr lang="es-MX" sz="1100" u="none" strike="noStrike" dirty="0" smtClean="0">
                          <a:solidFill>
                            <a:schemeClr val="accent6"/>
                          </a:solidFill>
                          <a:effectLst/>
                        </a:rPr>
                        <a:t>% +1</a:t>
                      </a:r>
                      <a:endParaRPr lang="es-MX" sz="11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29</a:t>
                      </a:r>
                      <a:r>
                        <a:rPr lang="es-MX" sz="1100" u="none" strike="noStrike" dirty="0" smtClean="0">
                          <a:solidFill>
                            <a:schemeClr val="accent6"/>
                          </a:solidFill>
                          <a:effectLst/>
                        </a:rPr>
                        <a:t>% -2</a:t>
                      </a:r>
                      <a:endParaRPr lang="es-MX" sz="11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505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Computadora portátil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Académico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12</a:t>
                      </a:r>
                      <a:r>
                        <a:rPr lang="es-MX" sz="1100" u="none" strike="noStrike" dirty="0" smtClean="0">
                          <a:effectLst/>
                        </a:rPr>
                        <a:t>% -5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72</a:t>
                      </a:r>
                      <a:r>
                        <a:rPr lang="es-MX" sz="1100" u="none" strike="noStrike" dirty="0" smtClean="0">
                          <a:effectLst/>
                        </a:rPr>
                        <a:t>% +12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15</a:t>
                      </a:r>
                      <a:r>
                        <a:rPr lang="es-MX" sz="1100" u="none" strike="noStrike" dirty="0" smtClean="0">
                          <a:effectLst/>
                        </a:rPr>
                        <a:t>% -7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90111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Administrativo</a:t>
                      </a:r>
                      <a:endParaRPr lang="es-MX" sz="1100" b="0" i="0" u="none" strike="noStrike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23</a:t>
                      </a:r>
                      <a:r>
                        <a:rPr lang="es-MX" sz="1100" u="none" strike="noStrike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% -1</a:t>
                      </a:r>
                      <a:endParaRPr lang="es-MX" sz="1100" b="0" i="0" u="none" strike="noStrike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45</a:t>
                      </a:r>
                      <a:r>
                        <a:rPr lang="es-MX" sz="1100" u="none" strike="noStrike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% -24</a:t>
                      </a:r>
                      <a:endParaRPr lang="es-MX" sz="1100" b="0" i="0" u="none" strike="noStrike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32</a:t>
                      </a:r>
                      <a:r>
                        <a:rPr lang="es-MX" sz="1100" u="none" strike="noStrike" dirty="0" smtClean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% +25</a:t>
                      </a:r>
                      <a:endParaRPr lang="es-MX" sz="1100" b="0" i="0" u="none" strike="noStrike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505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Estudiante</a:t>
                      </a:r>
                      <a:endParaRPr lang="es-MX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</a:t>
                      </a:r>
                      <a:r>
                        <a:rPr lang="es-MX" sz="11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% -3</a:t>
                      </a:r>
                      <a:endParaRPr lang="es-MX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43</a:t>
                      </a:r>
                      <a:r>
                        <a:rPr lang="es-MX" sz="11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% -5</a:t>
                      </a:r>
                      <a:endParaRPr lang="es-MX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34</a:t>
                      </a:r>
                      <a:r>
                        <a:rPr lang="es-MX" sz="11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% -4</a:t>
                      </a:r>
                      <a:endParaRPr lang="es-MX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505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Espacio adecuado para estudiar / trabajar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Académico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13</a:t>
                      </a:r>
                      <a:r>
                        <a:rPr lang="es-MX" sz="1100" u="none" strike="noStrike" dirty="0" smtClean="0">
                          <a:effectLst/>
                        </a:rPr>
                        <a:t>% -14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52</a:t>
                      </a:r>
                      <a:r>
                        <a:rPr lang="es-MX" sz="1100" u="none" strike="noStrike" dirty="0" smtClean="0">
                          <a:effectLst/>
                        </a:rPr>
                        <a:t>% -8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35</a:t>
                      </a:r>
                      <a:r>
                        <a:rPr lang="es-MX" sz="1100" u="none" strike="noStrike" dirty="0" smtClean="0">
                          <a:effectLst/>
                        </a:rPr>
                        <a:t>% +6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90111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Administrativo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25</a:t>
                      </a:r>
                      <a:r>
                        <a:rPr lang="es-MX" sz="1100" u="none" strike="noStrike" dirty="0" smtClean="0">
                          <a:effectLst/>
                        </a:rPr>
                        <a:t>% +6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43</a:t>
                      </a:r>
                      <a:r>
                        <a:rPr lang="es-MX" sz="1100" u="none" strike="noStrike" dirty="0" smtClean="0">
                          <a:effectLst/>
                        </a:rPr>
                        <a:t>% +12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32</a:t>
                      </a:r>
                      <a:r>
                        <a:rPr lang="es-MX" sz="1100" u="none" strike="noStrike" dirty="0" smtClean="0">
                          <a:effectLst/>
                        </a:rPr>
                        <a:t>% -18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505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>
                          <a:effectLst/>
                        </a:rPr>
                        <a:t>Estudiante</a:t>
                      </a:r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23</a:t>
                      </a:r>
                      <a:r>
                        <a:rPr lang="es-MX" sz="1100" u="none" strike="noStrike" dirty="0" smtClean="0">
                          <a:effectLst/>
                        </a:rPr>
                        <a:t>% -1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35</a:t>
                      </a:r>
                      <a:r>
                        <a:rPr lang="es-MX" sz="1100" u="none" strike="noStrike" dirty="0" smtClean="0">
                          <a:effectLst/>
                        </a:rPr>
                        <a:t>% +5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u="none" strike="noStrike" dirty="0">
                          <a:effectLst/>
                        </a:rPr>
                        <a:t>42</a:t>
                      </a:r>
                      <a:r>
                        <a:rPr lang="es-MX" sz="1100" u="none" strike="noStrike" dirty="0" smtClean="0">
                          <a:effectLst/>
                        </a:rPr>
                        <a:t>% -4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090" y="-1"/>
            <a:ext cx="4401290" cy="6858000"/>
          </a:xfrm>
          <a:prstGeom prst="rect">
            <a:avLst/>
          </a:prstGeom>
        </p:spPr>
      </p:pic>
      <p:sp>
        <p:nvSpPr>
          <p:cNvPr id="3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15076" y="1397553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1%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33" name="Flecha abajo 32"/>
          <p:cNvSpPr/>
          <p:nvPr/>
        </p:nvSpPr>
        <p:spPr>
          <a:xfrm rot="10800000">
            <a:off x="3018117" y="1422479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3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67413" y="1401229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92D050"/>
                </a:solidFill>
                <a:latin typeface="Metropolis" pitchFamily="2" charset="77"/>
              </a:rPr>
              <a:t>3</a:t>
            </a: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37" name="Flecha abajo 36"/>
          <p:cNvSpPr/>
          <p:nvPr/>
        </p:nvSpPr>
        <p:spPr>
          <a:xfrm flipH="1">
            <a:off x="1270454" y="1426155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chemeClr val="accent6"/>
              </a:solidFill>
            </a:endParaRPr>
          </a:p>
        </p:txBody>
      </p:sp>
      <p:sp>
        <p:nvSpPr>
          <p:cNvPr id="3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80542" y="1919399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15%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40" name="Flecha abajo 39"/>
          <p:cNvSpPr/>
          <p:nvPr/>
        </p:nvSpPr>
        <p:spPr>
          <a:xfrm>
            <a:off x="1276521" y="2083465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4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30766" y="1410544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2%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46" name="Flecha abajo 45"/>
          <p:cNvSpPr/>
          <p:nvPr/>
        </p:nvSpPr>
        <p:spPr>
          <a:xfrm flipH="1">
            <a:off x="3733807" y="1435470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92D050"/>
              </a:solidFill>
            </a:endParaRPr>
          </a:p>
        </p:txBody>
      </p:sp>
      <p:sp>
        <p:nvSpPr>
          <p:cNvPr id="4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18448" y="2063253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12%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49" name="Flecha abajo 48"/>
          <p:cNvSpPr/>
          <p:nvPr/>
        </p:nvSpPr>
        <p:spPr>
          <a:xfrm rot="10800000">
            <a:off x="3021489" y="2088179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5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34138" y="2076244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92D050"/>
                </a:solidFill>
                <a:latin typeface="Metropolis" pitchFamily="2" charset="77"/>
              </a:rPr>
              <a:t>3</a:t>
            </a: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51" name="Flecha abajo 50"/>
          <p:cNvSpPr/>
          <p:nvPr/>
        </p:nvSpPr>
        <p:spPr>
          <a:xfrm flipH="1">
            <a:off x="3737179" y="2101170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92D050"/>
              </a:solidFill>
            </a:endParaRPr>
          </a:p>
        </p:txBody>
      </p:sp>
      <p:sp>
        <p:nvSpPr>
          <p:cNvPr id="5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84489" y="2579737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92D050"/>
                </a:solidFill>
                <a:latin typeface="Metropolis" pitchFamily="2" charset="77"/>
              </a:rPr>
              <a:t>2</a:t>
            </a: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53" name="Flecha abajo 52"/>
          <p:cNvSpPr/>
          <p:nvPr/>
        </p:nvSpPr>
        <p:spPr>
          <a:xfrm>
            <a:off x="1280468" y="2743803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5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22395" y="2723591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FF0000"/>
                </a:solidFill>
                <a:latin typeface="Metropolis" pitchFamily="2" charset="77"/>
              </a:rPr>
              <a:t>8</a:t>
            </a: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55" name="Flecha abajo 54"/>
          <p:cNvSpPr/>
          <p:nvPr/>
        </p:nvSpPr>
        <p:spPr>
          <a:xfrm>
            <a:off x="3025436" y="2748517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5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38085" y="2736582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10%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57" name="Flecha abajo 56"/>
          <p:cNvSpPr/>
          <p:nvPr/>
        </p:nvSpPr>
        <p:spPr>
          <a:xfrm rot="10800000" flipH="1">
            <a:off x="3741126" y="2761508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92D050"/>
              </a:solidFill>
            </a:endParaRPr>
          </a:p>
        </p:txBody>
      </p:sp>
      <p:sp>
        <p:nvSpPr>
          <p:cNvPr id="6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81960" y="3372735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92D050"/>
                </a:solidFill>
                <a:latin typeface="Metropolis" pitchFamily="2" charset="77"/>
              </a:rPr>
              <a:t>3</a:t>
            </a: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61" name="Flecha abajo 60"/>
          <p:cNvSpPr/>
          <p:nvPr/>
        </p:nvSpPr>
        <p:spPr>
          <a:xfrm flipH="1">
            <a:off x="1285001" y="3397661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chemeClr val="accent6"/>
              </a:solidFill>
            </a:endParaRPr>
          </a:p>
        </p:txBody>
      </p:sp>
      <p:sp>
        <p:nvSpPr>
          <p:cNvPr id="7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10126" y="3359973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5%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77" name="Flecha abajo 76"/>
          <p:cNvSpPr/>
          <p:nvPr/>
        </p:nvSpPr>
        <p:spPr>
          <a:xfrm>
            <a:off x="2701205" y="3408854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7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30766" y="3396562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FF0000"/>
                </a:solidFill>
                <a:latin typeface="Metropolis" pitchFamily="2" charset="77"/>
              </a:rPr>
              <a:t>8</a:t>
            </a: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79" name="Flecha abajo 78"/>
          <p:cNvSpPr/>
          <p:nvPr/>
        </p:nvSpPr>
        <p:spPr>
          <a:xfrm rot="10800000" flipH="1">
            <a:off x="3733807" y="3421488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92D050"/>
              </a:solidFill>
            </a:endParaRPr>
          </a:p>
        </p:txBody>
      </p:sp>
      <p:sp>
        <p:nvSpPr>
          <p:cNvPr id="8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94373" y="3879616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1%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87" name="Flecha abajo 86"/>
          <p:cNvSpPr/>
          <p:nvPr/>
        </p:nvSpPr>
        <p:spPr>
          <a:xfrm>
            <a:off x="1290352" y="4043682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8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15367" y="4023827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24%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9" name="Flecha abajo 88"/>
          <p:cNvSpPr/>
          <p:nvPr/>
        </p:nvSpPr>
        <p:spPr>
          <a:xfrm>
            <a:off x="2718408" y="4048753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9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47969" y="4036461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25%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91" name="Flecha abajo 90"/>
          <p:cNvSpPr/>
          <p:nvPr/>
        </p:nvSpPr>
        <p:spPr>
          <a:xfrm rot="10800000" flipH="1">
            <a:off x="3751010" y="4061387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92D050"/>
              </a:solidFill>
            </a:endParaRPr>
          </a:p>
        </p:txBody>
      </p:sp>
      <p:sp>
        <p:nvSpPr>
          <p:cNvPr id="9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80542" y="4534272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5%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93" name="Flecha abajo 92"/>
          <p:cNvSpPr/>
          <p:nvPr/>
        </p:nvSpPr>
        <p:spPr>
          <a:xfrm>
            <a:off x="1276521" y="4698338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9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13466" y="4678116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12%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95" name="Flecha abajo 94"/>
          <p:cNvSpPr/>
          <p:nvPr/>
        </p:nvSpPr>
        <p:spPr>
          <a:xfrm rot="10800000">
            <a:off x="2716507" y="4703042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9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34138" y="4691117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7%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97" name="Flecha abajo 96"/>
          <p:cNvSpPr/>
          <p:nvPr/>
        </p:nvSpPr>
        <p:spPr>
          <a:xfrm flipH="1">
            <a:off x="3737179" y="4716043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92D050"/>
              </a:solidFill>
            </a:endParaRPr>
          </a:p>
        </p:txBody>
      </p:sp>
      <p:sp>
        <p:nvSpPr>
          <p:cNvPr id="9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80542" y="5170958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1%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99" name="Flecha abajo 98"/>
          <p:cNvSpPr/>
          <p:nvPr/>
        </p:nvSpPr>
        <p:spPr>
          <a:xfrm>
            <a:off x="1276521" y="5335024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10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13846" y="5291546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chemeClr val="accent3"/>
                </a:solidFill>
                <a:latin typeface="Metropolis" pitchFamily="2" charset="77"/>
              </a:rPr>
              <a:t>5</a:t>
            </a:r>
            <a:r>
              <a:rPr lang="es-ES" sz="1100" b="1" dirty="0" smtClean="0">
                <a:solidFill>
                  <a:schemeClr val="accent3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chemeClr val="accent3"/>
              </a:solidFill>
              <a:latin typeface="Metropolis" pitchFamily="2" charset="77"/>
            </a:endParaRPr>
          </a:p>
        </p:txBody>
      </p:sp>
      <p:sp>
        <p:nvSpPr>
          <p:cNvPr id="101" name="Flecha abajo 100"/>
          <p:cNvSpPr/>
          <p:nvPr/>
        </p:nvSpPr>
        <p:spPr>
          <a:xfrm rot="10800000">
            <a:off x="2716887" y="5316472"/>
            <a:ext cx="165846" cy="14515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10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34138" y="5327803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4%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103" name="Flecha abajo 102"/>
          <p:cNvSpPr/>
          <p:nvPr/>
        </p:nvSpPr>
        <p:spPr>
          <a:xfrm flipH="1">
            <a:off x="3737179" y="5352729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92D050"/>
              </a:solidFill>
            </a:endParaRPr>
          </a:p>
        </p:txBody>
      </p:sp>
      <p:sp>
        <p:nvSpPr>
          <p:cNvPr id="11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69223" y="5808947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>
                <a:solidFill>
                  <a:srgbClr val="FF0000"/>
                </a:solidFill>
                <a:latin typeface="Metropolis" pitchFamily="2" charset="77"/>
              </a:rPr>
              <a:t>6</a:t>
            </a: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12" name="Flecha abajo 111"/>
          <p:cNvSpPr/>
          <p:nvPr/>
        </p:nvSpPr>
        <p:spPr>
          <a:xfrm rot="10800000">
            <a:off x="1265202" y="5973013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11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890217" y="5953158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12%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114" name="Flecha abajo 113"/>
          <p:cNvSpPr/>
          <p:nvPr/>
        </p:nvSpPr>
        <p:spPr>
          <a:xfrm rot="10800000">
            <a:off x="2693258" y="5978084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11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30766" y="5961973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18%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118" name="Flecha abajo 117"/>
          <p:cNvSpPr/>
          <p:nvPr/>
        </p:nvSpPr>
        <p:spPr>
          <a:xfrm flipH="1">
            <a:off x="3733807" y="5986899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92D050"/>
              </a:solidFill>
            </a:endParaRPr>
          </a:p>
        </p:txBody>
      </p:sp>
      <p:sp>
        <p:nvSpPr>
          <p:cNvPr id="12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84489" y="6444473"/>
            <a:ext cx="3369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92D050"/>
                </a:solidFill>
                <a:latin typeface="Metropolis" pitchFamily="2" charset="77"/>
              </a:rPr>
              <a:t>14%</a:t>
            </a:r>
            <a:endParaRPr lang="es-ES" sz="1100" b="1" dirty="0">
              <a:solidFill>
                <a:srgbClr val="92D050"/>
              </a:solidFill>
              <a:latin typeface="Metropolis" pitchFamily="2" charset="77"/>
            </a:endParaRPr>
          </a:p>
        </p:txBody>
      </p:sp>
      <p:sp>
        <p:nvSpPr>
          <p:cNvPr id="127" name="Flecha abajo 126"/>
          <p:cNvSpPr/>
          <p:nvPr/>
        </p:nvSpPr>
        <p:spPr>
          <a:xfrm>
            <a:off x="1280468" y="6608539"/>
            <a:ext cx="165846" cy="14515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>
              <a:solidFill>
                <a:srgbClr val="FF0000"/>
              </a:solidFill>
            </a:endParaRPr>
          </a:p>
        </p:txBody>
      </p:sp>
      <p:sp>
        <p:nvSpPr>
          <p:cNvPr id="12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05483" y="6588684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8%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29" name="Flecha abajo 128"/>
          <p:cNvSpPr/>
          <p:nvPr/>
        </p:nvSpPr>
        <p:spPr>
          <a:xfrm>
            <a:off x="2708524" y="6613610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FF0000"/>
              </a:solidFill>
            </a:endParaRPr>
          </a:p>
        </p:txBody>
      </p:sp>
      <p:sp>
        <p:nvSpPr>
          <p:cNvPr id="13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38085" y="6601318"/>
            <a:ext cx="304605" cy="242920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100" b="1" dirty="0" smtClean="0">
                <a:solidFill>
                  <a:srgbClr val="FF0000"/>
                </a:solidFill>
                <a:latin typeface="Metropolis" pitchFamily="2" charset="77"/>
              </a:rPr>
              <a:t>6%</a:t>
            </a:r>
            <a:endParaRPr lang="es-ES" sz="11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31" name="Flecha abajo 130"/>
          <p:cNvSpPr/>
          <p:nvPr/>
        </p:nvSpPr>
        <p:spPr>
          <a:xfrm rot="10800000" flipH="1">
            <a:off x="3741126" y="6626244"/>
            <a:ext cx="165846" cy="14515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52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 de texto 18">
            <a:extLst>
              <a:ext uri="{FF2B5EF4-FFF2-40B4-BE49-F238E27FC236}">
                <a16:creationId xmlns="" xmlns:a16="http://schemas.microsoft.com/office/drawing/2014/main" id="{124F797A-ABBF-0143-B75D-66B300B73383}"/>
              </a:ext>
            </a:extLst>
          </p:cNvPr>
          <p:cNvSpPr txBox="1"/>
          <p:nvPr/>
        </p:nvSpPr>
        <p:spPr bwMode="gray">
          <a:xfrm>
            <a:off x="145358" y="4404168"/>
            <a:ext cx="12046641" cy="707886"/>
          </a:xfrm>
          <a:prstGeom prst="rect">
            <a:avLst/>
          </a:prstGeom>
          <a:noFill/>
        </p:spPr>
        <p:txBody>
          <a:bodyPr wrap="square" lIns="108000" tIns="72000" rIns="108000" bIns="72000" rtlCol="0" anchor="ctr" anchorCtr="0">
            <a:noAutofit/>
          </a:bodyPr>
          <a:lstStyle/>
          <a:p>
            <a:pPr rtl="0"/>
            <a:r>
              <a:rPr lang="es-ES" sz="4000" noProof="1">
                <a:solidFill>
                  <a:schemeClr val="accent4">
                    <a:lumMod val="75000"/>
                  </a:schemeClr>
                </a:solidFill>
                <a:latin typeface="Metropolis Thin" pitchFamily="2" charset="77"/>
              </a:rPr>
              <a:t>Diagnóstico tecnológico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="" xmlns:a16="http://schemas.microsoft.com/office/drawing/2014/main" id="{09E712E2-FC2F-CD4D-9184-3CEC6CFA2E83}"/>
              </a:ext>
            </a:extLst>
          </p:cNvPr>
          <p:cNvSpPr txBox="1">
            <a:spLocks/>
          </p:cNvSpPr>
          <p:nvPr/>
        </p:nvSpPr>
        <p:spPr bwMode="gray">
          <a:xfrm>
            <a:off x="145358" y="5273457"/>
            <a:ext cx="12046641" cy="646331"/>
          </a:xfrm>
          <a:prstGeom prst="rect">
            <a:avLst/>
          </a:prstGeom>
        </p:spPr>
        <p:txBody>
          <a:bodyPr vert="horz" lIns="108000" tIns="108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Plataformas educativas</a:t>
            </a:r>
          </a:p>
        </p:txBody>
      </p:sp>
      <p:cxnSp>
        <p:nvCxnSpPr>
          <p:cNvPr id="11" name="Conector recto 10" title="Línea divisoria">
            <a:extLst>
              <a:ext uri="{FF2B5EF4-FFF2-40B4-BE49-F238E27FC236}">
                <a16:creationId xmlns="" xmlns:a16="http://schemas.microsoft.com/office/drawing/2014/main" id="{5EC0B31F-03DD-2741-84BC-71CA98632E9B}"/>
              </a:ext>
            </a:extLst>
          </p:cNvPr>
          <p:cNvCxnSpPr>
            <a:cxnSpLocks/>
          </p:cNvCxnSpPr>
          <p:nvPr/>
        </p:nvCxnSpPr>
        <p:spPr bwMode="ltGray">
          <a:xfrm>
            <a:off x="271911" y="5213739"/>
            <a:ext cx="5824089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CD5B5D00-1B6B-0445-B5C6-A7501A0A3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7868"/>
            <a:ext cx="12192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1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1AC9E886-BD82-4757-912B-F7589A22164F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242697" y="2684323"/>
            <a:ext cx="2198187" cy="239062"/>
          </a:xfrm>
        </p:spPr>
        <p:txBody>
          <a:bodyPr rtlCol="0" anchor="ctr"/>
          <a:lstStyle/>
          <a:p>
            <a:r>
              <a:rPr lang="en-US" sz="1600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Otras plataformas mencionadas</a:t>
            </a:r>
            <a:endParaRPr lang="es-ES" sz="1600" noProof="1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0" name="Marcador de texto 9">
            <a:extLst>
              <a:ext uri="{FF2B5EF4-FFF2-40B4-BE49-F238E27FC236}">
                <a16:creationId xmlns="" xmlns:a16="http://schemas.microsoft.com/office/drawing/2014/main" id="{77D79B0F-EFCB-42B1-AEAE-0FE4763D44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31058" y="952745"/>
            <a:ext cx="1800000" cy="360000"/>
          </a:xfrm>
        </p:spPr>
        <p:txBody>
          <a:bodyPr rtlCol="0" anchor="ctr"/>
          <a:lstStyle/>
          <a:p>
            <a:pPr rtl="0"/>
            <a:r>
              <a:rPr lang="es-ES" b="1" noProof="1">
                <a:latin typeface="Metropolis" pitchFamily="2" charset="77"/>
              </a:rPr>
              <a:t>Docentes 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="" xmlns:a16="http://schemas.microsoft.com/office/drawing/2014/main" id="{1D0238C6-EDC9-431C-B062-27BAF34CDE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48308" y="1294755"/>
            <a:ext cx="965500" cy="554066"/>
          </a:xfrm>
        </p:spPr>
        <p:txBody>
          <a:bodyPr rtlCol="0" anchor="ctr"/>
          <a:lstStyle/>
          <a:p>
            <a:r>
              <a:rPr lang="es-ES" sz="2400" noProof="1" smtClean="0">
                <a:latin typeface="Metropolis Light" pitchFamily="2" charset="77"/>
              </a:rPr>
              <a:t>99%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7325661-92B1-4FD6-80E6-C1A1C5F5B8B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17265" y="952745"/>
            <a:ext cx="1800000" cy="360000"/>
          </a:xfrm>
        </p:spPr>
        <p:txBody>
          <a:bodyPr rtlCol="0" anchor="ctr"/>
          <a:lstStyle/>
          <a:p>
            <a:pPr rtl="0"/>
            <a:r>
              <a:rPr lang="es-ES" b="1" noProof="1">
                <a:latin typeface="Metropolis" pitchFamily="2" charset="77"/>
              </a:rPr>
              <a:t>Estudiantes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52529" y="1314550"/>
            <a:ext cx="965500" cy="554066"/>
          </a:xfrm>
        </p:spPr>
        <p:txBody>
          <a:bodyPr rtlCol="0" anchor="ctr"/>
          <a:lstStyle/>
          <a:p>
            <a:pPr rtl="0"/>
            <a:r>
              <a:rPr lang="es-ES" sz="2400" noProof="1" smtClean="0">
                <a:latin typeface="Metropolis Light" pitchFamily="2" charset="77"/>
              </a:rPr>
              <a:t>97%</a:t>
            </a:r>
            <a:endParaRPr lang="es-ES" noProof="1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="" xmlns:a16="http://schemas.microsoft.com/office/drawing/2014/main" id="{FA562AA1-9ED1-4AA1-8F21-A53B5A69CB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31885" y="957508"/>
            <a:ext cx="1800000" cy="360000"/>
          </a:xfrm>
        </p:spPr>
        <p:txBody>
          <a:bodyPr rtlCol="0" anchor="ctr"/>
          <a:lstStyle/>
          <a:p>
            <a:pPr rtl="0"/>
            <a:r>
              <a:rPr lang="es-ES" b="1" noProof="1">
                <a:latin typeface="Metropolis" pitchFamily="2" charset="77"/>
              </a:rPr>
              <a:t>Administrativos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="" xmlns:a16="http://schemas.microsoft.com/office/drawing/2014/main" id="{29E0145E-8E4E-439B-A78F-92EC279B32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849134" y="1300782"/>
            <a:ext cx="965501" cy="548040"/>
          </a:xfrm>
        </p:spPr>
        <p:txBody>
          <a:bodyPr rtlCol="0" anchor="ctr"/>
          <a:lstStyle/>
          <a:p>
            <a:pPr rtl="0"/>
            <a:r>
              <a:rPr lang="es-ES" sz="2400" noProof="1" smtClean="0">
                <a:latin typeface="Metropolis Light" pitchFamily="2" charset="77"/>
              </a:rPr>
              <a:t>96%</a:t>
            </a:r>
            <a:endParaRPr lang="es-ES" sz="2400" noProof="1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42" name="Marcador de texto 10">
            <a:extLst>
              <a:ext uri="{FF2B5EF4-FFF2-40B4-BE49-F238E27FC236}">
                <a16:creationId xmlns="" xmlns:a16="http://schemas.microsoft.com/office/drawing/2014/main" id="{1D0238C6-EDC9-431C-B062-27BAF34CDE16}"/>
              </a:ext>
            </a:extLst>
          </p:cNvPr>
          <p:cNvSpPr txBox="1">
            <a:spLocks/>
          </p:cNvSpPr>
          <p:nvPr/>
        </p:nvSpPr>
        <p:spPr>
          <a:xfrm>
            <a:off x="7948308" y="1892012"/>
            <a:ext cx="965492" cy="5540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84%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43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6234506" y="1896550"/>
            <a:ext cx="965500" cy="54742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71%</a:t>
            </a:r>
            <a:endParaRPr lang="es-ES" noProof="1">
              <a:latin typeface="Metropolis Light" pitchFamily="2" charset="77"/>
            </a:endParaRPr>
          </a:p>
        </p:txBody>
      </p:sp>
      <p:sp>
        <p:nvSpPr>
          <p:cNvPr id="44" name="Marcador de texto 8">
            <a:extLst>
              <a:ext uri="{FF2B5EF4-FFF2-40B4-BE49-F238E27FC236}">
                <a16:creationId xmlns="" xmlns:a16="http://schemas.microsoft.com/office/drawing/2014/main" id="{29E0145E-8E4E-439B-A78F-92EC279B320C}"/>
              </a:ext>
            </a:extLst>
          </p:cNvPr>
          <p:cNvSpPr txBox="1">
            <a:spLocks/>
          </p:cNvSpPr>
          <p:nvPr/>
        </p:nvSpPr>
        <p:spPr>
          <a:xfrm>
            <a:off x="9849134" y="1896550"/>
            <a:ext cx="965492" cy="54742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84%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48" name="Marcador de texto 10">
            <a:extLst>
              <a:ext uri="{FF2B5EF4-FFF2-40B4-BE49-F238E27FC236}">
                <a16:creationId xmlns="" xmlns:a16="http://schemas.microsoft.com/office/drawing/2014/main" id="{1D0238C6-EDC9-431C-B062-27BAF34CDE16}"/>
              </a:ext>
            </a:extLst>
          </p:cNvPr>
          <p:cNvSpPr txBox="1">
            <a:spLocks/>
          </p:cNvSpPr>
          <p:nvPr/>
        </p:nvSpPr>
        <p:spPr>
          <a:xfrm>
            <a:off x="7946516" y="2622982"/>
            <a:ext cx="965492" cy="5540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latin typeface="Metropolis Light" pitchFamily="2" charset="77"/>
              </a:rPr>
              <a:t>5</a:t>
            </a:r>
            <a:r>
              <a:rPr lang="es-ES" sz="2400" noProof="1" smtClean="0">
                <a:latin typeface="Metropolis Light" pitchFamily="2" charset="77"/>
              </a:rPr>
              <a:t>3</a:t>
            </a:r>
            <a:r>
              <a:rPr lang="es-ES" sz="2400" noProof="1">
                <a:latin typeface="Metropolis Light" pitchFamily="2" charset="77"/>
              </a:rPr>
              <a:t>%</a:t>
            </a:r>
          </a:p>
        </p:txBody>
      </p:sp>
      <p:sp>
        <p:nvSpPr>
          <p:cNvPr id="49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6234506" y="2622982"/>
            <a:ext cx="965500" cy="54742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48%</a:t>
            </a:r>
            <a:endParaRPr lang="es-ES" noProof="1">
              <a:latin typeface="Metropolis Light" pitchFamily="2" charset="77"/>
            </a:endParaRPr>
          </a:p>
        </p:txBody>
      </p:sp>
      <p:sp>
        <p:nvSpPr>
          <p:cNvPr id="50" name="Marcador de texto 8">
            <a:extLst>
              <a:ext uri="{FF2B5EF4-FFF2-40B4-BE49-F238E27FC236}">
                <a16:creationId xmlns="" xmlns:a16="http://schemas.microsoft.com/office/drawing/2014/main" id="{29E0145E-8E4E-439B-A78F-92EC279B320C}"/>
              </a:ext>
            </a:extLst>
          </p:cNvPr>
          <p:cNvSpPr txBox="1">
            <a:spLocks/>
          </p:cNvSpPr>
          <p:nvPr/>
        </p:nvSpPr>
        <p:spPr>
          <a:xfrm>
            <a:off x="9849134" y="2620293"/>
            <a:ext cx="965492" cy="54742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34%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89" name="Marcador de contenido 1">
            <a:extLst>
              <a:ext uri="{FF2B5EF4-FFF2-40B4-BE49-F238E27FC236}">
                <a16:creationId xmlns="" xmlns:a16="http://schemas.microsoft.com/office/drawing/2014/main" id="{1AC9E886-BD82-4757-912B-F7589A22164F}"/>
              </a:ext>
            </a:extLst>
          </p:cNvPr>
          <p:cNvSpPr txBox="1">
            <a:spLocks/>
          </p:cNvSpPr>
          <p:nvPr/>
        </p:nvSpPr>
        <p:spPr bwMode="gray">
          <a:xfrm>
            <a:off x="247507" y="3089996"/>
            <a:ext cx="1886738" cy="13298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noProof="1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WhatSApp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noProof="1" smtClean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Canva</a:t>
            </a:r>
            <a:endParaRPr lang="en-US" noProof="1">
              <a:solidFill>
                <a:schemeClr val="accent4">
                  <a:lumMod val="75000"/>
                </a:schemeClr>
              </a:solidFill>
              <a:latin typeface="Metropolis Light" pitchFamily="2" charset="77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noProof="1" smtClean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SEDUCA </a:t>
            </a:r>
            <a:endParaRPr lang="en-US" noProof="1">
              <a:solidFill>
                <a:schemeClr val="accent4">
                  <a:lumMod val="75000"/>
                </a:schemeClr>
              </a:solidFill>
              <a:latin typeface="Metropolis Light" pitchFamily="2" charset="77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noProof="1" smtClean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Kahoo</a:t>
            </a:r>
            <a:endParaRPr lang="es-ES" noProof="1">
              <a:solidFill>
                <a:schemeClr val="accent4">
                  <a:lumMod val="7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46" name="Marcador de número de diapositiva 2">
            <a:extLst>
              <a:ext uri="{FF2B5EF4-FFF2-40B4-BE49-F238E27FC236}">
                <a16:creationId xmlns="" xmlns:a16="http://schemas.microsoft.com/office/drawing/2014/main" id="{EB7CBB81-DAB6-F841-8D84-2DCA350FF4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24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="" xmlns:a16="http://schemas.microsoft.com/office/drawing/2014/main" id="{FA1DEAD8-1191-3745-B3ED-64F5DE55A073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Plataformas educativas</a:t>
            </a:r>
          </a:p>
        </p:txBody>
      </p:sp>
      <p:cxnSp>
        <p:nvCxnSpPr>
          <p:cNvPr id="53" name="Conector recto 52" title="Línea divisoria">
            <a:extLst>
              <a:ext uri="{FF2B5EF4-FFF2-40B4-BE49-F238E27FC236}">
                <a16:creationId xmlns="" xmlns:a16="http://schemas.microsoft.com/office/drawing/2014/main" id="{C2407070-2682-274A-B281-7C010F25ACC6}"/>
              </a:ext>
            </a:extLst>
          </p:cNvPr>
          <p:cNvCxnSpPr>
            <a:cxnSpLocks/>
          </p:cNvCxnSpPr>
          <p:nvPr/>
        </p:nvCxnSpPr>
        <p:spPr bwMode="ltGray">
          <a:xfrm flipV="1">
            <a:off x="2192677" y="627271"/>
            <a:ext cx="0" cy="5699873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BF18FF04-F4FD-E244-9D95-5DD636C5E1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337" y="2622982"/>
            <a:ext cx="642990" cy="55113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="" xmlns:a16="http://schemas.microsoft.com/office/drawing/2014/main" id="{F746AB10-8DA8-4245-A5A0-7BA37644F1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337" y="1300781"/>
            <a:ext cx="642990" cy="567835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D1A0F971-29FA-444B-AE38-1ED0CF8EC1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937" y="1897479"/>
            <a:ext cx="659691" cy="659691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="" xmlns:a16="http://schemas.microsoft.com/office/drawing/2014/main" id="{E2772628-93C1-3342-88A9-4629C25006D7}"/>
              </a:ext>
            </a:extLst>
          </p:cNvPr>
          <p:cNvSpPr txBox="1"/>
          <p:nvPr/>
        </p:nvSpPr>
        <p:spPr>
          <a:xfrm>
            <a:off x="4938088" y="1453893"/>
            <a:ext cx="6596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Teams</a:t>
            </a:r>
            <a:endParaRPr lang="es-ES_tradnl" sz="11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="" xmlns:a16="http://schemas.microsoft.com/office/drawing/2014/main" id="{E2DC9BF2-BA81-EE4D-A541-E3B90AA0E3AD}"/>
              </a:ext>
            </a:extLst>
          </p:cNvPr>
          <p:cNvSpPr txBox="1"/>
          <p:nvPr/>
        </p:nvSpPr>
        <p:spPr>
          <a:xfrm>
            <a:off x="4938088" y="2093013"/>
            <a:ext cx="6596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Zoom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="" xmlns:a16="http://schemas.microsoft.com/office/drawing/2014/main" id="{94C1E1C4-66C3-614E-8FBB-E1D277A724C4}"/>
              </a:ext>
            </a:extLst>
          </p:cNvPr>
          <p:cNvSpPr txBox="1"/>
          <p:nvPr/>
        </p:nvSpPr>
        <p:spPr>
          <a:xfrm>
            <a:off x="4800837" y="2683105"/>
            <a:ext cx="91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Google </a:t>
            </a:r>
            <a:r>
              <a:rPr lang="es-ES_tradnl" sz="11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Classroom</a:t>
            </a:r>
            <a:endParaRPr lang="es-ES_tradnl" sz="11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61" name="Título 4">
            <a:extLst>
              <a:ext uri="{FF2B5EF4-FFF2-40B4-BE49-F238E27FC236}">
                <a16:creationId xmlns="" xmlns:a16="http://schemas.microsoft.com/office/drawing/2014/main" id="{4367104E-5797-B747-A33E-F1FA0F957A9F}"/>
              </a:ext>
            </a:extLst>
          </p:cNvPr>
          <p:cNvSpPr txBox="1">
            <a:spLocks/>
          </p:cNvSpPr>
          <p:nvPr/>
        </p:nvSpPr>
        <p:spPr bwMode="ltGray">
          <a:xfrm>
            <a:off x="5477727" y="679601"/>
            <a:ext cx="5046932" cy="2390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Plataformas de mayor uso en la UAEM</a:t>
            </a:r>
          </a:p>
        </p:txBody>
      </p:sp>
      <p:sp>
        <p:nvSpPr>
          <p:cNvPr id="62" name="Título 4">
            <a:extLst>
              <a:ext uri="{FF2B5EF4-FFF2-40B4-BE49-F238E27FC236}">
                <a16:creationId xmlns="" xmlns:a16="http://schemas.microsoft.com/office/drawing/2014/main" id="{382CAE1F-F8DC-1943-AE67-330CEA034691}"/>
              </a:ext>
            </a:extLst>
          </p:cNvPr>
          <p:cNvSpPr txBox="1">
            <a:spLocks/>
          </p:cNvSpPr>
          <p:nvPr/>
        </p:nvSpPr>
        <p:spPr bwMode="ltGray">
          <a:xfrm>
            <a:off x="6399033" y="3207614"/>
            <a:ext cx="5046932" cy="2390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Preferencia por plataformas</a:t>
            </a:r>
          </a:p>
        </p:txBody>
      </p:sp>
      <p:sp>
        <p:nvSpPr>
          <p:cNvPr id="69" name="Marcador de texto 9">
            <a:extLst>
              <a:ext uri="{FF2B5EF4-FFF2-40B4-BE49-F238E27FC236}">
                <a16:creationId xmlns="" xmlns:a16="http://schemas.microsoft.com/office/drawing/2014/main" id="{7D8B655D-8702-1B44-BC86-07751198602B}"/>
              </a:ext>
            </a:extLst>
          </p:cNvPr>
          <p:cNvSpPr txBox="1">
            <a:spLocks/>
          </p:cNvSpPr>
          <p:nvPr/>
        </p:nvSpPr>
        <p:spPr>
          <a:xfrm>
            <a:off x="7556458" y="3471750"/>
            <a:ext cx="1800000" cy="36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noProof="1">
                <a:latin typeface="Metropolis" pitchFamily="2" charset="77"/>
              </a:rPr>
              <a:t>Docentes </a:t>
            </a:r>
          </a:p>
        </p:txBody>
      </p:sp>
      <p:sp>
        <p:nvSpPr>
          <p:cNvPr id="91" name="Marcador de texto 3">
            <a:extLst>
              <a:ext uri="{FF2B5EF4-FFF2-40B4-BE49-F238E27FC236}">
                <a16:creationId xmlns="" xmlns:a16="http://schemas.microsoft.com/office/drawing/2014/main" id="{E96217C1-C2C5-B44C-A0CF-A789EEC71BED}"/>
              </a:ext>
            </a:extLst>
          </p:cNvPr>
          <p:cNvSpPr txBox="1">
            <a:spLocks/>
          </p:cNvSpPr>
          <p:nvPr/>
        </p:nvSpPr>
        <p:spPr>
          <a:xfrm>
            <a:off x="5842665" y="3471750"/>
            <a:ext cx="1800000" cy="36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noProof="1">
                <a:latin typeface="Metropolis" pitchFamily="2" charset="77"/>
              </a:rPr>
              <a:t>Estudiantes</a:t>
            </a:r>
          </a:p>
        </p:txBody>
      </p:sp>
      <p:sp>
        <p:nvSpPr>
          <p:cNvPr id="93" name="Marcador de texto 7">
            <a:extLst>
              <a:ext uri="{FF2B5EF4-FFF2-40B4-BE49-F238E27FC236}">
                <a16:creationId xmlns="" xmlns:a16="http://schemas.microsoft.com/office/drawing/2014/main" id="{9607EF4E-60E3-2145-A12F-4A6DBDD7A59B}"/>
              </a:ext>
            </a:extLst>
          </p:cNvPr>
          <p:cNvSpPr txBox="1">
            <a:spLocks/>
          </p:cNvSpPr>
          <p:nvPr/>
        </p:nvSpPr>
        <p:spPr>
          <a:xfrm>
            <a:off x="9457285" y="3476513"/>
            <a:ext cx="1800000" cy="36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noProof="1">
                <a:latin typeface="Metropolis" pitchFamily="2" charset="77"/>
              </a:rPr>
              <a:t>Administrativos</a:t>
            </a:r>
          </a:p>
        </p:txBody>
      </p:sp>
      <p:sp>
        <p:nvSpPr>
          <p:cNvPr id="95" name="Marcador de texto 10">
            <a:extLst>
              <a:ext uri="{FF2B5EF4-FFF2-40B4-BE49-F238E27FC236}">
                <a16:creationId xmlns="" xmlns:a16="http://schemas.microsoft.com/office/drawing/2014/main" id="{E991B7BC-4309-8544-BF20-88CA4E7AC34F}"/>
              </a:ext>
            </a:extLst>
          </p:cNvPr>
          <p:cNvSpPr txBox="1">
            <a:spLocks/>
          </p:cNvSpPr>
          <p:nvPr/>
        </p:nvSpPr>
        <p:spPr>
          <a:xfrm>
            <a:off x="7957007" y="4445406"/>
            <a:ext cx="965492" cy="5540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16%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96" name="Marcador de texto 12">
            <a:extLst>
              <a:ext uri="{FF2B5EF4-FFF2-40B4-BE49-F238E27FC236}">
                <a16:creationId xmlns="" xmlns:a16="http://schemas.microsoft.com/office/drawing/2014/main" id="{126F0940-AA4F-7C4A-936D-0F972428D1E0}"/>
              </a:ext>
            </a:extLst>
          </p:cNvPr>
          <p:cNvSpPr txBox="1">
            <a:spLocks/>
          </p:cNvSpPr>
          <p:nvPr/>
        </p:nvSpPr>
        <p:spPr>
          <a:xfrm>
            <a:off x="6243205" y="4449944"/>
            <a:ext cx="965500" cy="54742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10%</a:t>
            </a:r>
            <a:endParaRPr lang="es-ES" noProof="1">
              <a:latin typeface="Metropolis Light" pitchFamily="2" charset="77"/>
            </a:endParaRPr>
          </a:p>
        </p:txBody>
      </p:sp>
      <p:sp>
        <p:nvSpPr>
          <p:cNvPr id="97" name="Marcador de texto 8">
            <a:extLst>
              <a:ext uri="{FF2B5EF4-FFF2-40B4-BE49-F238E27FC236}">
                <a16:creationId xmlns="" xmlns:a16="http://schemas.microsoft.com/office/drawing/2014/main" id="{3269109E-56E5-7E4C-8AAE-FDB17A2CFE5A}"/>
              </a:ext>
            </a:extLst>
          </p:cNvPr>
          <p:cNvSpPr txBox="1">
            <a:spLocks/>
          </p:cNvSpPr>
          <p:nvPr/>
        </p:nvSpPr>
        <p:spPr>
          <a:xfrm>
            <a:off x="9857833" y="4449944"/>
            <a:ext cx="965492" cy="54742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30%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98" name="Marcador de texto 10">
            <a:extLst>
              <a:ext uri="{FF2B5EF4-FFF2-40B4-BE49-F238E27FC236}">
                <a16:creationId xmlns="" xmlns:a16="http://schemas.microsoft.com/office/drawing/2014/main" id="{AFECFE1C-4891-7142-994F-A318CCB49811}"/>
              </a:ext>
            </a:extLst>
          </p:cNvPr>
          <p:cNvSpPr txBox="1">
            <a:spLocks/>
          </p:cNvSpPr>
          <p:nvPr/>
        </p:nvSpPr>
        <p:spPr>
          <a:xfrm>
            <a:off x="7971916" y="5191233"/>
            <a:ext cx="965492" cy="5540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latin typeface="Metropolis Light" pitchFamily="2" charset="77"/>
              </a:rPr>
              <a:t>13%</a:t>
            </a:r>
          </a:p>
        </p:txBody>
      </p:sp>
      <p:sp>
        <p:nvSpPr>
          <p:cNvPr id="99" name="Marcador de texto 12">
            <a:extLst>
              <a:ext uri="{FF2B5EF4-FFF2-40B4-BE49-F238E27FC236}">
                <a16:creationId xmlns="" xmlns:a16="http://schemas.microsoft.com/office/drawing/2014/main" id="{17D931D9-A605-774E-8E64-6D3D4D447A19}"/>
              </a:ext>
            </a:extLst>
          </p:cNvPr>
          <p:cNvSpPr txBox="1">
            <a:spLocks/>
          </p:cNvSpPr>
          <p:nvPr/>
        </p:nvSpPr>
        <p:spPr>
          <a:xfrm>
            <a:off x="6259906" y="5191233"/>
            <a:ext cx="965500" cy="54742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latin typeface="Metropolis Light" pitchFamily="2" charset="77"/>
              </a:rPr>
              <a:t>6</a:t>
            </a:r>
            <a:r>
              <a:rPr lang="es-ES" sz="2400" noProof="1" smtClean="0">
                <a:latin typeface="Metropolis Light" pitchFamily="2" charset="77"/>
              </a:rPr>
              <a:t>%</a:t>
            </a:r>
            <a:endParaRPr lang="es-ES" noProof="1">
              <a:latin typeface="Metropolis Light" pitchFamily="2" charset="77"/>
            </a:endParaRPr>
          </a:p>
        </p:txBody>
      </p:sp>
      <p:sp>
        <p:nvSpPr>
          <p:cNvPr id="100" name="Marcador de texto 8">
            <a:extLst>
              <a:ext uri="{FF2B5EF4-FFF2-40B4-BE49-F238E27FC236}">
                <a16:creationId xmlns="" xmlns:a16="http://schemas.microsoft.com/office/drawing/2014/main" id="{70FAD19F-0020-8E48-9506-DC60215BBF81}"/>
              </a:ext>
            </a:extLst>
          </p:cNvPr>
          <p:cNvSpPr txBox="1">
            <a:spLocks/>
          </p:cNvSpPr>
          <p:nvPr/>
        </p:nvSpPr>
        <p:spPr>
          <a:xfrm>
            <a:off x="9874534" y="5188544"/>
            <a:ext cx="965492" cy="54742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5%</a:t>
            </a:r>
            <a:endParaRPr lang="es-ES" sz="2400" noProof="1">
              <a:latin typeface="Metropolis Light" pitchFamily="2" charset="77"/>
            </a:endParaRPr>
          </a:p>
        </p:txBody>
      </p:sp>
      <p:pic>
        <p:nvPicPr>
          <p:cNvPr id="101" name="Imagen 100">
            <a:extLst>
              <a:ext uri="{FF2B5EF4-FFF2-40B4-BE49-F238E27FC236}">
                <a16:creationId xmlns="" xmlns:a16="http://schemas.microsoft.com/office/drawing/2014/main" id="{677CFF9A-DA46-2A48-8242-C02EBE3975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737" y="5191233"/>
            <a:ext cx="642990" cy="551134"/>
          </a:xfrm>
          <a:prstGeom prst="rect">
            <a:avLst/>
          </a:prstGeom>
        </p:spPr>
      </p:pic>
      <p:pic>
        <p:nvPicPr>
          <p:cNvPr id="102" name="Imagen 101">
            <a:extLst>
              <a:ext uri="{FF2B5EF4-FFF2-40B4-BE49-F238E27FC236}">
                <a16:creationId xmlns="" xmlns:a16="http://schemas.microsoft.com/office/drawing/2014/main" id="{A07D9357-E293-C04D-9F7B-03F5C03EC5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737" y="3819786"/>
            <a:ext cx="642990" cy="567835"/>
          </a:xfrm>
          <a:prstGeom prst="rect">
            <a:avLst/>
          </a:prstGeom>
        </p:spPr>
      </p:pic>
      <p:pic>
        <p:nvPicPr>
          <p:cNvPr id="103" name="Imagen 102">
            <a:extLst>
              <a:ext uri="{FF2B5EF4-FFF2-40B4-BE49-F238E27FC236}">
                <a16:creationId xmlns="" xmlns:a16="http://schemas.microsoft.com/office/drawing/2014/main" id="{75FA5C9B-EF64-674C-965E-A9F2CE67B1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636" y="4450873"/>
            <a:ext cx="659691" cy="659691"/>
          </a:xfrm>
          <a:prstGeom prst="rect">
            <a:avLst/>
          </a:prstGeom>
        </p:spPr>
      </p:pic>
      <p:sp>
        <p:nvSpPr>
          <p:cNvPr id="104" name="CuadroTexto 103">
            <a:extLst>
              <a:ext uri="{FF2B5EF4-FFF2-40B4-BE49-F238E27FC236}">
                <a16:creationId xmlns="" xmlns:a16="http://schemas.microsoft.com/office/drawing/2014/main" id="{02539548-59A2-6B4E-88BC-B90C9ED68F36}"/>
              </a:ext>
            </a:extLst>
          </p:cNvPr>
          <p:cNvSpPr txBox="1"/>
          <p:nvPr/>
        </p:nvSpPr>
        <p:spPr>
          <a:xfrm>
            <a:off x="4963488" y="3972898"/>
            <a:ext cx="6596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Teams</a:t>
            </a:r>
            <a:endParaRPr lang="es-ES_tradnl" sz="11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105" name="CuadroTexto 104">
            <a:extLst>
              <a:ext uri="{FF2B5EF4-FFF2-40B4-BE49-F238E27FC236}">
                <a16:creationId xmlns="" xmlns:a16="http://schemas.microsoft.com/office/drawing/2014/main" id="{9E870BFB-6CF2-7642-B1B1-CCC491179A38}"/>
              </a:ext>
            </a:extLst>
          </p:cNvPr>
          <p:cNvSpPr txBox="1"/>
          <p:nvPr/>
        </p:nvSpPr>
        <p:spPr>
          <a:xfrm>
            <a:off x="4946787" y="4646407"/>
            <a:ext cx="6596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Zoom</a:t>
            </a:r>
          </a:p>
        </p:txBody>
      </p:sp>
      <p:sp>
        <p:nvSpPr>
          <p:cNvPr id="106" name="CuadroTexto 105">
            <a:extLst>
              <a:ext uri="{FF2B5EF4-FFF2-40B4-BE49-F238E27FC236}">
                <a16:creationId xmlns="" xmlns:a16="http://schemas.microsoft.com/office/drawing/2014/main" id="{FD3DABFD-CCF0-1245-8156-A1D901FE0C79}"/>
              </a:ext>
            </a:extLst>
          </p:cNvPr>
          <p:cNvSpPr txBox="1"/>
          <p:nvPr/>
        </p:nvSpPr>
        <p:spPr>
          <a:xfrm>
            <a:off x="4826237" y="5251356"/>
            <a:ext cx="91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Google </a:t>
            </a:r>
            <a:r>
              <a:rPr lang="es-ES_tradnl" sz="11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Classroom</a:t>
            </a:r>
            <a:endParaRPr lang="es-ES_tradnl" sz="11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5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94098" y="263902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3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52" name="Flecha abajo 51"/>
          <p:cNvSpPr/>
          <p:nvPr/>
        </p:nvSpPr>
        <p:spPr>
          <a:xfrm>
            <a:off x="7058640" y="2816079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003713" y="2655391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20%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63" name="Flecha abajo 62"/>
          <p:cNvSpPr/>
          <p:nvPr/>
        </p:nvSpPr>
        <p:spPr>
          <a:xfrm rot="10800000">
            <a:off x="8768255" y="2816624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6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28507" y="263902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21%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5" name="Flecha abajo 64"/>
          <p:cNvSpPr/>
          <p:nvPr/>
        </p:nvSpPr>
        <p:spPr>
          <a:xfrm>
            <a:off x="10693049" y="2816079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94098" y="1923790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8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70" name="Flecha abajo 69"/>
          <p:cNvSpPr/>
          <p:nvPr/>
        </p:nvSpPr>
        <p:spPr>
          <a:xfrm>
            <a:off x="7058640" y="2100848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7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007156" y="1894314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13%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72" name="Flecha abajo 71"/>
          <p:cNvSpPr/>
          <p:nvPr/>
        </p:nvSpPr>
        <p:spPr>
          <a:xfrm>
            <a:off x="8771698" y="2071372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7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53808" y="1954350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3%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76" name="Flecha abajo 75"/>
          <p:cNvSpPr/>
          <p:nvPr/>
        </p:nvSpPr>
        <p:spPr>
          <a:xfrm rot="10800000">
            <a:off x="10665032" y="2098440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7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19399" y="1362241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9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78" name="Flecha abajo 77"/>
          <p:cNvSpPr/>
          <p:nvPr/>
        </p:nvSpPr>
        <p:spPr>
          <a:xfrm rot="10800000">
            <a:off x="7030623" y="1506331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7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056737" y="1362241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5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80" name="Flecha abajo 79"/>
          <p:cNvSpPr/>
          <p:nvPr/>
        </p:nvSpPr>
        <p:spPr>
          <a:xfrm rot="10800000">
            <a:off x="8767961" y="1506331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8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32388" y="1362241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3%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82" name="Flecha abajo 81"/>
          <p:cNvSpPr/>
          <p:nvPr/>
        </p:nvSpPr>
        <p:spPr>
          <a:xfrm rot="10800000">
            <a:off x="10643612" y="1506331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116" name="Marcador de texto 10">
            <a:extLst>
              <a:ext uri="{FF2B5EF4-FFF2-40B4-BE49-F238E27FC236}">
                <a16:creationId xmlns="" xmlns:a16="http://schemas.microsoft.com/office/drawing/2014/main" id="{1D0238C6-EDC9-431C-B062-27BAF34CDE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3708" y="3830572"/>
            <a:ext cx="965500" cy="554066"/>
          </a:xfrm>
        </p:spPr>
        <p:txBody>
          <a:bodyPr rtlCol="0" anchor="ctr"/>
          <a:lstStyle/>
          <a:p>
            <a:r>
              <a:rPr lang="es-ES" sz="2400" noProof="1" smtClean="0">
                <a:latin typeface="Metropolis Light" pitchFamily="2" charset="77"/>
              </a:rPr>
              <a:t>70%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117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7929" y="3850367"/>
            <a:ext cx="965500" cy="554066"/>
          </a:xfrm>
        </p:spPr>
        <p:txBody>
          <a:bodyPr rtlCol="0" anchor="ctr"/>
          <a:lstStyle/>
          <a:p>
            <a:pPr rtl="0"/>
            <a:r>
              <a:rPr lang="es-ES" sz="2400" noProof="1">
                <a:latin typeface="Metropolis Light" pitchFamily="2" charset="77"/>
              </a:rPr>
              <a:t>8</a:t>
            </a:r>
            <a:r>
              <a:rPr lang="es-ES" sz="2400" noProof="1" smtClean="0">
                <a:latin typeface="Metropolis Light" pitchFamily="2" charset="77"/>
              </a:rPr>
              <a:t>0%</a:t>
            </a:r>
            <a:endParaRPr lang="es-ES" noProof="1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18" name="Marcador de texto 8">
            <a:extLst>
              <a:ext uri="{FF2B5EF4-FFF2-40B4-BE49-F238E27FC236}">
                <a16:creationId xmlns="" xmlns:a16="http://schemas.microsoft.com/office/drawing/2014/main" id="{29E0145E-8E4E-439B-A78F-92EC279B320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874534" y="3836599"/>
            <a:ext cx="965501" cy="548040"/>
          </a:xfrm>
        </p:spPr>
        <p:txBody>
          <a:bodyPr rtlCol="0" anchor="ctr"/>
          <a:lstStyle/>
          <a:p>
            <a:pPr rtl="0"/>
            <a:r>
              <a:rPr lang="es-ES" sz="2400" noProof="1" smtClean="0">
                <a:latin typeface="Metropolis Light" pitchFamily="2" charset="77"/>
              </a:rPr>
              <a:t>57%</a:t>
            </a:r>
            <a:endParaRPr lang="es-ES" sz="2400" noProof="1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1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44799" y="3898058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3%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20" name="Flecha abajo 119"/>
          <p:cNvSpPr/>
          <p:nvPr/>
        </p:nvSpPr>
        <p:spPr>
          <a:xfrm rot="10800000">
            <a:off x="7056023" y="4042148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12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082137" y="3898058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23%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22" name="Flecha abajo 121"/>
          <p:cNvSpPr/>
          <p:nvPr/>
        </p:nvSpPr>
        <p:spPr>
          <a:xfrm rot="10800000">
            <a:off x="8793361" y="4042148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12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19498" y="521367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15%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28" name="Flecha abajo 127"/>
          <p:cNvSpPr/>
          <p:nvPr/>
        </p:nvSpPr>
        <p:spPr>
          <a:xfrm>
            <a:off x="7084040" y="5390729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3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74779" y="4484814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5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31" name="Flecha abajo 130"/>
          <p:cNvSpPr/>
          <p:nvPr/>
        </p:nvSpPr>
        <p:spPr>
          <a:xfrm>
            <a:off x="7039321" y="4661872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3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015463" y="4561003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 11%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33" name="Flecha abajo 132"/>
          <p:cNvSpPr/>
          <p:nvPr/>
        </p:nvSpPr>
        <p:spPr>
          <a:xfrm>
            <a:off x="8812641" y="4656995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13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071064" y="5224899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6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35" name="Flecha abajo 134"/>
          <p:cNvSpPr/>
          <p:nvPr/>
        </p:nvSpPr>
        <p:spPr>
          <a:xfrm>
            <a:off x="8835606" y="5401957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3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21289" y="3934743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 12%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37" name="Flecha abajo 136"/>
          <p:cNvSpPr/>
          <p:nvPr/>
        </p:nvSpPr>
        <p:spPr>
          <a:xfrm>
            <a:off x="10718467" y="4030735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13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29064" y="4492543"/>
            <a:ext cx="492702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 12%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39" name="Flecha abajo 138"/>
          <p:cNvSpPr/>
          <p:nvPr/>
        </p:nvSpPr>
        <p:spPr>
          <a:xfrm rot="10800000">
            <a:off x="10708635" y="4636960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4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61021" y="5210448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41" name="Flecha abajo 140"/>
          <p:cNvSpPr/>
          <p:nvPr/>
        </p:nvSpPr>
        <p:spPr>
          <a:xfrm>
            <a:off x="10725563" y="5387506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</p:spTree>
    <p:extLst>
      <p:ext uri="{BB962C8B-B14F-4D97-AF65-F5344CB8AC3E}">
        <p14:creationId xmlns:p14="http://schemas.microsoft.com/office/powerpoint/2010/main" val="5909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16BC25F-F41F-4EE7-8166-FD25E15EA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474" y="1177683"/>
            <a:ext cx="3601695" cy="1797376"/>
          </a:xfrm>
        </p:spPr>
        <p:txBody>
          <a:bodyPr rtlCol="0" anchor="ctr"/>
          <a:lstStyle/>
          <a:p>
            <a:pPr marL="0" indent="0">
              <a:buNone/>
            </a:pPr>
            <a:r>
              <a:rPr lang="es-MX" sz="2000" b="1" spc="-30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25% </a:t>
            </a:r>
            <a:r>
              <a:rPr lang="es-MX" sz="2000" b="1" spc="-30" dirty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de los </a:t>
            </a:r>
            <a:r>
              <a:rPr lang="es-MX" sz="2000" b="1" spc="-30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administrativos</a:t>
            </a:r>
            <a:r>
              <a:rPr lang="es-MX" sz="20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 </a:t>
            </a:r>
            <a:r>
              <a:rPr lang="es-MX" sz="200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consideraron que </a:t>
            </a:r>
            <a:r>
              <a:rPr lang="es-MX" sz="2000" b="1" spc="-30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la experiencia ha sido mejor </a:t>
            </a:r>
            <a:r>
              <a:rPr lang="es-MX" sz="200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que el trabajo </a:t>
            </a:r>
            <a:r>
              <a:rPr lang="es-MX" sz="2000" spc="-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presencial, en </a:t>
            </a:r>
            <a:r>
              <a:rPr lang="es-MX" sz="2000" b="1" spc="-30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académicos el 8% </a:t>
            </a:r>
            <a:r>
              <a:rPr lang="es-MX" sz="2000" spc="-3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y en </a:t>
            </a:r>
            <a:r>
              <a:rPr lang="es-MX" sz="2000" b="1" spc="-30" dirty="0" smtClean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estudiantes el 6%</a:t>
            </a:r>
            <a:endParaRPr lang="es-MX" sz="2000" spc="-30" dirty="0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39" name="Marcador de texto 4">
            <a:extLst>
              <a:ext uri="{FF2B5EF4-FFF2-40B4-BE49-F238E27FC236}">
                <a16:creationId xmlns="" xmlns:a16="http://schemas.microsoft.com/office/drawing/2014/main" id="{B3873866-C6DF-4447-8D2F-8A88CF14E6CB}"/>
              </a:ext>
            </a:extLst>
          </p:cNvPr>
          <p:cNvSpPr txBox="1">
            <a:spLocks/>
          </p:cNvSpPr>
          <p:nvPr/>
        </p:nvSpPr>
        <p:spPr>
          <a:xfrm>
            <a:off x="4231954" y="869537"/>
            <a:ext cx="2896041" cy="21272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latin typeface="Metropolis Light" pitchFamily="2" charset="77"/>
              </a:rPr>
              <a:t>Normal, pero falta interacción</a:t>
            </a:r>
          </a:p>
        </p:txBody>
      </p:sp>
      <p:sp>
        <p:nvSpPr>
          <p:cNvPr id="40" name="Marcador de texto 4">
            <a:extLst>
              <a:ext uri="{FF2B5EF4-FFF2-40B4-BE49-F238E27FC236}">
                <a16:creationId xmlns="" xmlns:a16="http://schemas.microsoft.com/office/drawing/2014/main" id="{B3873866-C6DF-4447-8D2F-8A88CF14E6CB}"/>
              </a:ext>
            </a:extLst>
          </p:cNvPr>
          <p:cNvSpPr txBox="1">
            <a:spLocks/>
          </p:cNvSpPr>
          <p:nvPr/>
        </p:nvSpPr>
        <p:spPr>
          <a:xfrm>
            <a:off x="4231954" y="1255696"/>
            <a:ext cx="2896041" cy="45937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>
                <a:latin typeface="Metropolis Light" pitchFamily="2" charset="77"/>
              </a:rPr>
              <a:t>Sencillo las plataformas son amigables</a:t>
            </a:r>
            <a:endParaRPr lang="es-ES" sz="1600" dirty="0">
              <a:latin typeface="Metropolis Light" pitchFamily="2" charset="77"/>
            </a:endParaRPr>
          </a:p>
        </p:txBody>
      </p:sp>
      <p:sp>
        <p:nvSpPr>
          <p:cNvPr id="41" name="Marcador de texto 4">
            <a:extLst>
              <a:ext uri="{FF2B5EF4-FFF2-40B4-BE49-F238E27FC236}">
                <a16:creationId xmlns="" xmlns:a16="http://schemas.microsoft.com/office/drawing/2014/main" id="{B3873866-C6DF-4447-8D2F-8A88CF14E6CB}"/>
              </a:ext>
            </a:extLst>
          </p:cNvPr>
          <p:cNvSpPr txBox="1">
            <a:spLocks/>
          </p:cNvSpPr>
          <p:nvPr/>
        </p:nvSpPr>
        <p:spPr>
          <a:xfrm>
            <a:off x="4231954" y="1877417"/>
            <a:ext cx="2896041" cy="45937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>
                <a:latin typeface="Metropolis Light" pitchFamily="2" charset="77"/>
              </a:rPr>
              <a:t>Normal, la experiencia ha sido similar a las clases en aula</a:t>
            </a:r>
            <a:endParaRPr lang="es-ES" sz="1600" dirty="0">
              <a:latin typeface="Metropolis Light" pitchFamily="2" charset="77"/>
            </a:endParaRPr>
          </a:p>
        </p:txBody>
      </p:sp>
      <p:sp>
        <p:nvSpPr>
          <p:cNvPr id="49" name="Marcador de texto 4">
            <a:extLst>
              <a:ext uri="{FF2B5EF4-FFF2-40B4-BE49-F238E27FC236}">
                <a16:creationId xmlns="" xmlns:a16="http://schemas.microsoft.com/office/drawing/2014/main" id="{B3873866-C6DF-4447-8D2F-8A88CF14E6CB}"/>
              </a:ext>
            </a:extLst>
          </p:cNvPr>
          <p:cNvSpPr txBox="1">
            <a:spLocks/>
          </p:cNvSpPr>
          <p:nvPr/>
        </p:nvSpPr>
        <p:spPr>
          <a:xfrm>
            <a:off x="4231954" y="2521317"/>
            <a:ext cx="2896041" cy="45937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>
                <a:latin typeface="Metropolis Light" pitchFamily="2" charset="77"/>
              </a:rPr>
              <a:t>Difícil, pero he logrado acoplarme de mejor manera</a:t>
            </a:r>
            <a:endParaRPr lang="es-ES" sz="1600" dirty="0">
              <a:latin typeface="Metropolis Light" pitchFamily="2" charset="77"/>
            </a:endParaRPr>
          </a:p>
        </p:txBody>
      </p:sp>
      <p:sp>
        <p:nvSpPr>
          <p:cNvPr id="67" name="Título 1">
            <a:extLst>
              <a:ext uri="{FF2B5EF4-FFF2-40B4-BE49-F238E27FC236}">
                <a16:creationId xmlns="" xmlns:a16="http://schemas.microsoft.com/office/drawing/2014/main" id="{923EAE0D-88F0-4123-A369-92983D7E55DC}"/>
              </a:ext>
            </a:extLst>
          </p:cNvPr>
          <p:cNvSpPr txBox="1">
            <a:spLocks/>
          </p:cNvSpPr>
          <p:nvPr/>
        </p:nvSpPr>
        <p:spPr>
          <a:xfrm>
            <a:off x="256782" y="2624438"/>
            <a:ext cx="3601695" cy="24093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2000" b="1" spc="-30" dirty="0" smtClean="0">
                <a:latin typeface="Metropolis" pitchFamily="2" charset="77"/>
              </a:rPr>
              <a:t>Solo 1 de cada 10 </a:t>
            </a:r>
            <a:r>
              <a:rPr lang="es-ES" sz="2000" b="1" spc="-30" dirty="0">
                <a:latin typeface="Metropolis" pitchFamily="2" charset="77"/>
              </a:rPr>
              <a:t>de los encuestados </a:t>
            </a:r>
            <a:r>
              <a:rPr lang="es-ES" sz="2000" b="1" spc="-30" dirty="0" smtClean="0">
                <a:latin typeface="Metropolis" pitchFamily="2" charset="77"/>
              </a:rPr>
              <a:t>considera </a:t>
            </a:r>
            <a:r>
              <a:rPr lang="es-ES" sz="2000" b="1" spc="-30" dirty="0">
                <a:latin typeface="Metropolis" pitchFamily="2" charset="77"/>
              </a:rPr>
              <a:t>que su experiencia ha sido</a:t>
            </a:r>
          </a:p>
          <a:p>
            <a:pPr>
              <a:lnSpc>
                <a:spcPct val="100000"/>
              </a:lnSpc>
            </a:pPr>
            <a:r>
              <a:rPr lang="es-ES" sz="2000" b="1" spc="-30" dirty="0">
                <a:solidFill>
                  <a:srgbClr val="FF0000"/>
                </a:solidFill>
                <a:latin typeface="Metropolis" pitchFamily="2" charset="77"/>
              </a:rPr>
              <a:t>Negativa</a:t>
            </a:r>
          </a:p>
          <a:p>
            <a:pPr>
              <a:lnSpc>
                <a:spcPct val="100000"/>
              </a:lnSpc>
            </a:pPr>
            <a:endParaRPr lang="es-ES" sz="2000" b="1" spc="-30" dirty="0">
              <a:latin typeface="Metropolis" pitchFamily="2" charset="77"/>
            </a:endParaRPr>
          </a:p>
        </p:txBody>
      </p:sp>
      <p:sp>
        <p:nvSpPr>
          <p:cNvPr id="76" name="Marcador de número de diapositiva 2">
            <a:extLst>
              <a:ext uri="{FF2B5EF4-FFF2-40B4-BE49-F238E27FC236}">
                <a16:creationId xmlns="" xmlns:a16="http://schemas.microsoft.com/office/drawing/2014/main" id="{618E2C3A-967B-8542-946D-275C8AC7C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25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77" name="Rectángulo 76">
            <a:extLst>
              <a:ext uri="{FF2B5EF4-FFF2-40B4-BE49-F238E27FC236}">
                <a16:creationId xmlns="" xmlns:a16="http://schemas.microsoft.com/office/drawing/2014/main" id="{7EA5DC20-494A-4646-BF5E-270EC460805E}"/>
              </a:ext>
            </a:extLst>
          </p:cNvPr>
          <p:cNvSpPr/>
          <p:nvPr/>
        </p:nvSpPr>
        <p:spPr>
          <a:xfrm>
            <a:off x="963071" y="152985"/>
            <a:ext cx="3039006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Experiencia con las plataformas</a:t>
            </a:r>
          </a:p>
        </p:txBody>
      </p:sp>
      <p:sp>
        <p:nvSpPr>
          <p:cNvPr id="92" name="Marcador de texto 9">
            <a:extLst>
              <a:ext uri="{FF2B5EF4-FFF2-40B4-BE49-F238E27FC236}">
                <a16:creationId xmlns="" xmlns:a16="http://schemas.microsoft.com/office/drawing/2014/main" id="{739D690E-4795-CB43-AD68-07A2F4111961}"/>
              </a:ext>
            </a:extLst>
          </p:cNvPr>
          <p:cNvSpPr txBox="1">
            <a:spLocks/>
          </p:cNvSpPr>
          <p:nvPr/>
        </p:nvSpPr>
        <p:spPr>
          <a:xfrm>
            <a:off x="8755728" y="380423"/>
            <a:ext cx="1296543" cy="360000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Docentes </a:t>
            </a:r>
          </a:p>
        </p:txBody>
      </p:sp>
      <p:sp>
        <p:nvSpPr>
          <p:cNvPr id="93" name="Marcador de texto 10">
            <a:extLst>
              <a:ext uri="{FF2B5EF4-FFF2-40B4-BE49-F238E27FC236}">
                <a16:creationId xmlns="" xmlns:a16="http://schemas.microsoft.com/office/drawing/2014/main" id="{17661241-26DC-A64A-992D-649B84040BAF}"/>
              </a:ext>
            </a:extLst>
          </p:cNvPr>
          <p:cNvSpPr txBox="1">
            <a:spLocks/>
          </p:cNvSpPr>
          <p:nvPr/>
        </p:nvSpPr>
        <p:spPr>
          <a:xfrm>
            <a:off x="8921249" y="728220"/>
            <a:ext cx="965500" cy="453923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noProof="1" smtClean="0">
                <a:latin typeface="Metropolis Light" pitchFamily="2" charset="77"/>
              </a:rPr>
              <a:t>24%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94" name="Marcador de texto 3">
            <a:extLst>
              <a:ext uri="{FF2B5EF4-FFF2-40B4-BE49-F238E27FC236}">
                <a16:creationId xmlns="" xmlns:a16="http://schemas.microsoft.com/office/drawing/2014/main" id="{889CA4C0-5948-4145-AAC4-4694EB07F309}"/>
              </a:ext>
            </a:extLst>
          </p:cNvPr>
          <p:cNvSpPr txBox="1">
            <a:spLocks/>
          </p:cNvSpPr>
          <p:nvPr/>
        </p:nvSpPr>
        <p:spPr>
          <a:xfrm>
            <a:off x="7236904" y="380423"/>
            <a:ext cx="1506209" cy="360000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95" name="Marcador de texto 12">
            <a:extLst>
              <a:ext uri="{FF2B5EF4-FFF2-40B4-BE49-F238E27FC236}">
                <a16:creationId xmlns="" xmlns:a16="http://schemas.microsoft.com/office/drawing/2014/main" id="{2422730D-F503-AC41-9E99-C91C627362B9}"/>
              </a:ext>
            </a:extLst>
          </p:cNvPr>
          <p:cNvSpPr txBox="1">
            <a:spLocks/>
          </p:cNvSpPr>
          <p:nvPr/>
        </p:nvSpPr>
        <p:spPr>
          <a:xfrm>
            <a:off x="7507258" y="744921"/>
            <a:ext cx="965500" cy="453923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noProof="1" smtClean="0">
                <a:latin typeface="Metropolis Light" pitchFamily="2" charset="77"/>
              </a:rPr>
              <a:t>28%</a:t>
            </a:r>
            <a:endParaRPr lang="es-ES" noProof="1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96" name="Marcador de texto 7">
            <a:extLst>
              <a:ext uri="{FF2B5EF4-FFF2-40B4-BE49-F238E27FC236}">
                <a16:creationId xmlns="" xmlns:a16="http://schemas.microsoft.com/office/drawing/2014/main" id="{DBD27057-2F85-7749-BBA0-2E59B7F03DA3}"/>
              </a:ext>
            </a:extLst>
          </p:cNvPr>
          <p:cNvSpPr txBox="1">
            <a:spLocks/>
          </p:cNvSpPr>
          <p:nvPr/>
        </p:nvSpPr>
        <p:spPr>
          <a:xfrm>
            <a:off x="10060826" y="385186"/>
            <a:ext cx="1986540" cy="360000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</a:p>
        </p:txBody>
      </p:sp>
      <p:sp>
        <p:nvSpPr>
          <p:cNvPr id="97" name="Marcador de texto 8">
            <a:extLst>
              <a:ext uri="{FF2B5EF4-FFF2-40B4-BE49-F238E27FC236}">
                <a16:creationId xmlns="" xmlns:a16="http://schemas.microsoft.com/office/drawing/2014/main" id="{A039AB41-3FF5-A640-B051-76B34D430423}"/>
              </a:ext>
            </a:extLst>
          </p:cNvPr>
          <p:cNvSpPr txBox="1">
            <a:spLocks/>
          </p:cNvSpPr>
          <p:nvPr/>
        </p:nvSpPr>
        <p:spPr>
          <a:xfrm>
            <a:off x="10629481" y="734247"/>
            <a:ext cx="965501" cy="456691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noProof="1" smtClean="0">
                <a:latin typeface="Metropolis Light" pitchFamily="2" charset="77"/>
              </a:rPr>
              <a:t>20%</a:t>
            </a:r>
            <a:endParaRPr lang="es-ES" sz="2400" noProof="1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98" name="Marcador de texto 10">
            <a:extLst>
              <a:ext uri="{FF2B5EF4-FFF2-40B4-BE49-F238E27FC236}">
                <a16:creationId xmlns="" xmlns:a16="http://schemas.microsoft.com/office/drawing/2014/main" id="{8B95660B-F51B-5F4D-8879-C467C2D28F35}"/>
              </a:ext>
            </a:extLst>
          </p:cNvPr>
          <p:cNvSpPr txBox="1">
            <a:spLocks/>
          </p:cNvSpPr>
          <p:nvPr/>
        </p:nvSpPr>
        <p:spPr>
          <a:xfrm>
            <a:off x="8921253" y="1255696"/>
            <a:ext cx="965492" cy="45937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29%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99" name="Marcador de texto 12">
            <a:extLst>
              <a:ext uri="{FF2B5EF4-FFF2-40B4-BE49-F238E27FC236}">
                <a16:creationId xmlns="" xmlns:a16="http://schemas.microsoft.com/office/drawing/2014/main" id="{A5AE7C3C-38A7-9549-B57F-0EB6D02CE4E7}"/>
              </a:ext>
            </a:extLst>
          </p:cNvPr>
          <p:cNvSpPr txBox="1">
            <a:spLocks/>
          </p:cNvSpPr>
          <p:nvPr/>
        </p:nvSpPr>
        <p:spPr>
          <a:xfrm>
            <a:off x="7507258" y="1255696"/>
            <a:ext cx="965500" cy="45937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latin typeface="Metropolis Light" pitchFamily="2" charset="77"/>
              </a:rPr>
              <a:t>22%</a:t>
            </a:r>
            <a:endParaRPr lang="es-ES" noProof="1">
              <a:latin typeface="Metropolis Light" pitchFamily="2" charset="77"/>
            </a:endParaRPr>
          </a:p>
        </p:txBody>
      </p:sp>
      <p:sp>
        <p:nvSpPr>
          <p:cNvPr id="100" name="Marcador de texto 8">
            <a:extLst>
              <a:ext uri="{FF2B5EF4-FFF2-40B4-BE49-F238E27FC236}">
                <a16:creationId xmlns="" xmlns:a16="http://schemas.microsoft.com/office/drawing/2014/main" id="{B4F810F6-B9A8-DC41-8EF6-53A3B03A4FA6}"/>
              </a:ext>
            </a:extLst>
          </p:cNvPr>
          <p:cNvSpPr txBox="1">
            <a:spLocks/>
          </p:cNvSpPr>
          <p:nvPr/>
        </p:nvSpPr>
        <p:spPr>
          <a:xfrm>
            <a:off x="10629481" y="1255696"/>
            <a:ext cx="965492" cy="4653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latin typeface="Metropolis Light" pitchFamily="2" charset="77"/>
              </a:rPr>
              <a:t>2</a:t>
            </a:r>
            <a:r>
              <a:rPr lang="es-ES" sz="2400" noProof="1" smtClean="0">
                <a:latin typeface="Metropolis Light" pitchFamily="2" charset="77"/>
              </a:rPr>
              <a:t>0</a:t>
            </a:r>
            <a:r>
              <a:rPr lang="es-ES" sz="2400" noProof="1">
                <a:latin typeface="Metropolis Light" pitchFamily="2" charset="77"/>
              </a:rPr>
              <a:t>%</a:t>
            </a:r>
          </a:p>
        </p:txBody>
      </p:sp>
      <p:sp>
        <p:nvSpPr>
          <p:cNvPr id="101" name="Marcador de texto 10">
            <a:extLst>
              <a:ext uri="{FF2B5EF4-FFF2-40B4-BE49-F238E27FC236}">
                <a16:creationId xmlns="" xmlns:a16="http://schemas.microsoft.com/office/drawing/2014/main" id="{632FD5DF-403C-5F48-91FD-3710BF189E57}"/>
              </a:ext>
            </a:extLst>
          </p:cNvPr>
          <p:cNvSpPr txBox="1">
            <a:spLocks/>
          </p:cNvSpPr>
          <p:nvPr/>
        </p:nvSpPr>
        <p:spPr>
          <a:xfrm>
            <a:off x="8921253" y="1877417"/>
            <a:ext cx="965492" cy="45938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18%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102" name="Marcador de texto 12">
            <a:extLst>
              <a:ext uri="{FF2B5EF4-FFF2-40B4-BE49-F238E27FC236}">
                <a16:creationId xmlns="" xmlns:a16="http://schemas.microsoft.com/office/drawing/2014/main" id="{CD9F0872-31B9-F74E-A826-DED8512BC24A}"/>
              </a:ext>
            </a:extLst>
          </p:cNvPr>
          <p:cNvSpPr txBox="1">
            <a:spLocks/>
          </p:cNvSpPr>
          <p:nvPr/>
        </p:nvSpPr>
        <p:spPr>
          <a:xfrm>
            <a:off x="7507258" y="1877417"/>
            <a:ext cx="965500" cy="45938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14%</a:t>
            </a:r>
            <a:endParaRPr lang="es-ES" noProof="1">
              <a:latin typeface="Metropolis Light" pitchFamily="2" charset="77"/>
            </a:endParaRPr>
          </a:p>
        </p:txBody>
      </p:sp>
      <p:sp>
        <p:nvSpPr>
          <p:cNvPr id="103" name="Marcador de texto 8">
            <a:extLst>
              <a:ext uri="{FF2B5EF4-FFF2-40B4-BE49-F238E27FC236}">
                <a16:creationId xmlns="" xmlns:a16="http://schemas.microsoft.com/office/drawing/2014/main" id="{D9762A76-4602-0B41-A1EE-479BDF8BB986}"/>
              </a:ext>
            </a:extLst>
          </p:cNvPr>
          <p:cNvSpPr txBox="1">
            <a:spLocks/>
          </p:cNvSpPr>
          <p:nvPr/>
        </p:nvSpPr>
        <p:spPr>
          <a:xfrm>
            <a:off x="10629481" y="1877417"/>
            <a:ext cx="965492" cy="46531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13%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104" name="Título 4">
            <a:extLst>
              <a:ext uri="{FF2B5EF4-FFF2-40B4-BE49-F238E27FC236}">
                <a16:creationId xmlns="" xmlns:a16="http://schemas.microsoft.com/office/drawing/2014/main" id="{3A9A9568-B072-7248-BF0B-343F726197C9}"/>
              </a:ext>
            </a:extLst>
          </p:cNvPr>
          <p:cNvSpPr txBox="1">
            <a:spLocks/>
          </p:cNvSpPr>
          <p:nvPr/>
        </p:nvSpPr>
        <p:spPr bwMode="ltGray">
          <a:xfrm>
            <a:off x="4231955" y="102945"/>
            <a:ext cx="5046932" cy="2390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¿El uso de plataformas ha sido?</a:t>
            </a:r>
          </a:p>
        </p:txBody>
      </p:sp>
      <p:sp>
        <p:nvSpPr>
          <p:cNvPr id="105" name="Marcador de texto 10">
            <a:extLst>
              <a:ext uri="{FF2B5EF4-FFF2-40B4-BE49-F238E27FC236}">
                <a16:creationId xmlns="" xmlns:a16="http://schemas.microsoft.com/office/drawing/2014/main" id="{A6F14EED-296B-424B-9979-25E5ED745054}"/>
              </a:ext>
            </a:extLst>
          </p:cNvPr>
          <p:cNvSpPr txBox="1">
            <a:spLocks/>
          </p:cNvSpPr>
          <p:nvPr/>
        </p:nvSpPr>
        <p:spPr>
          <a:xfrm>
            <a:off x="8921253" y="2521316"/>
            <a:ext cx="965492" cy="45938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14%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106" name="Marcador de texto 12">
            <a:extLst>
              <a:ext uri="{FF2B5EF4-FFF2-40B4-BE49-F238E27FC236}">
                <a16:creationId xmlns="" xmlns:a16="http://schemas.microsoft.com/office/drawing/2014/main" id="{5606F935-E682-D34C-B649-C3ACFBDAD1CF}"/>
              </a:ext>
            </a:extLst>
          </p:cNvPr>
          <p:cNvSpPr txBox="1">
            <a:spLocks/>
          </p:cNvSpPr>
          <p:nvPr/>
        </p:nvSpPr>
        <p:spPr>
          <a:xfrm>
            <a:off x="7507258" y="2521316"/>
            <a:ext cx="965500" cy="45938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14%</a:t>
            </a:r>
            <a:endParaRPr lang="es-ES" noProof="1">
              <a:latin typeface="Metropolis Light" pitchFamily="2" charset="77"/>
            </a:endParaRPr>
          </a:p>
        </p:txBody>
      </p:sp>
      <p:sp>
        <p:nvSpPr>
          <p:cNvPr id="107" name="Marcador de texto 8">
            <a:extLst>
              <a:ext uri="{FF2B5EF4-FFF2-40B4-BE49-F238E27FC236}">
                <a16:creationId xmlns="" xmlns:a16="http://schemas.microsoft.com/office/drawing/2014/main" id="{5C5BA18A-6777-734F-8EE4-A979E95854FE}"/>
              </a:ext>
            </a:extLst>
          </p:cNvPr>
          <p:cNvSpPr txBox="1">
            <a:spLocks/>
          </p:cNvSpPr>
          <p:nvPr/>
        </p:nvSpPr>
        <p:spPr>
          <a:xfrm>
            <a:off x="10629481" y="2524005"/>
            <a:ext cx="965492" cy="45669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11%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108" name="Título 4">
            <a:extLst>
              <a:ext uri="{FF2B5EF4-FFF2-40B4-BE49-F238E27FC236}">
                <a16:creationId xmlns="" xmlns:a16="http://schemas.microsoft.com/office/drawing/2014/main" id="{06DFFE4D-A64C-DE4C-B0AE-BF97D1CDEABB}"/>
              </a:ext>
            </a:extLst>
          </p:cNvPr>
          <p:cNvSpPr txBox="1">
            <a:spLocks/>
          </p:cNvSpPr>
          <p:nvPr/>
        </p:nvSpPr>
        <p:spPr bwMode="ltGray">
          <a:xfrm>
            <a:off x="4231955" y="3134994"/>
            <a:ext cx="7531792" cy="23906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¿Su experiencia de trabajo-estudio a distancia ha sido?</a:t>
            </a:r>
          </a:p>
        </p:txBody>
      </p:sp>
      <p:sp>
        <p:nvSpPr>
          <p:cNvPr id="128" name="Marcador de texto 4">
            <a:extLst>
              <a:ext uri="{FF2B5EF4-FFF2-40B4-BE49-F238E27FC236}">
                <a16:creationId xmlns="" xmlns:a16="http://schemas.microsoft.com/office/drawing/2014/main" id="{506A7633-AAC6-B942-9512-F00BD17AF97A}"/>
              </a:ext>
            </a:extLst>
          </p:cNvPr>
          <p:cNvSpPr txBox="1">
            <a:spLocks/>
          </p:cNvSpPr>
          <p:nvPr/>
        </p:nvSpPr>
        <p:spPr>
          <a:xfrm>
            <a:off x="4622217" y="3896421"/>
            <a:ext cx="1365128" cy="21272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latin typeface="Metropolis Light" pitchFamily="2" charset="77"/>
              </a:rPr>
              <a:t>Muy mala</a:t>
            </a:r>
          </a:p>
        </p:txBody>
      </p:sp>
      <p:sp>
        <p:nvSpPr>
          <p:cNvPr id="129" name="Marcador de texto 4">
            <a:extLst>
              <a:ext uri="{FF2B5EF4-FFF2-40B4-BE49-F238E27FC236}">
                <a16:creationId xmlns="" xmlns:a16="http://schemas.microsoft.com/office/drawing/2014/main" id="{E769E900-C15A-C24E-89F3-F188CAE75882}"/>
              </a:ext>
            </a:extLst>
          </p:cNvPr>
          <p:cNvSpPr txBox="1">
            <a:spLocks/>
          </p:cNvSpPr>
          <p:nvPr/>
        </p:nvSpPr>
        <p:spPr>
          <a:xfrm>
            <a:off x="4622217" y="4330330"/>
            <a:ext cx="1365128" cy="21272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>
                <a:solidFill>
                  <a:schemeClr val="accent6">
                    <a:lumMod val="50000"/>
                  </a:schemeClr>
                </a:solidFill>
                <a:latin typeface="Metropolis Light" pitchFamily="2" charset="77"/>
              </a:rPr>
              <a:t>Mala</a:t>
            </a:r>
            <a:endParaRPr lang="es-ES" sz="1600" dirty="0">
              <a:solidFill>
                <a:schemeClr val="accent6">
                  <a:lumMod val="50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30" name="Marcador de texto 4">
            <a:extLst>
              <a:ext uri="{FF2B5EF4-FFF2-40B4-BE49-F238E27FC236}">
                <a16:creationId xmlns="" xmlns:a16="http://schemas.microsoft.com/office/drawing/2014/main" id="{F1752E68-58BD-C343-9CDE-981C9D7634A0}"/>
              </a:ext>
            </a:extLst>
          </p:cNvPr>
          <p:cNvSpPr txBox="1">
            <a:spLocks/>
          </p:cNvSpPr>
          <p:nvPr/>
        </p:nvSpPr>
        <p:spPr>
          <a:xfrm>
            <a:off x="4622217" y="4764238"/>
            <a:ext cx="1365128" cy="20839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>
                <a:solidFill>
                  <a:schemeClr val="accent5">
                    <a:lumMod val="75000"/>
                  </a:schemeClr>
                </a:solidFill>
                <a:latin typeface="Metropolis Light" pitchFamily="2" charset="77"/>
              </a:rPr>
              <a:t>Regular</a:t>
            </a:r>
            <a:endParaRPr lang="es-ES" sz="1600" dirty="0">
              <a:solidFill>
                <a:schemeClr val="accent5">
                  <a:lumMod val="7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31" name="Marcador de texto 4">
            <a:extLst>
              <a:ext uri="{FF2B5EF4-FFF2-40B4-BE49-F238E27FC236}">
                <a16:creationId xmlns="" xmlns:a16="http://schemas.microsoft.com/office/drawing/2014/main" id="{92BBE316-2F68-CC4F-8343-CBACBF7B60A9}"/>
              </a:ext>
            </a:extLst>
          </p:cNvPr>
          <p:cNvSpPr txBox="1">
            <a:spLocks/>
          </p:cNvSpPr>
          <p:nvPr/>
        </p:nvSpPr>
        <p:spPr>
          <a:xfrm>
            <a:off x="4622217" y="5193813"/>
            <a:ext cx="1365128" cy="2083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Buena</a:t>
            </a:r>
            <a:endParaRPr lang="es-ES" sz="1600" dirty="0">
              <a:solidFill>
                <a:schemeClr val="accent4">
                  <a:lumMod val="7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32" name="Marcador de texto 9">
            <a:extLst>
              <a:ext uri="{FF2B5EF4-FFF2-40B4-BE49-F238E27FC236}">
                <a16:creationId xmlns="" xmlns:a16="http://schemas.microsoft.com/office/drawing/2014/main" id="{872BCD17-A5BC-7546-916E-962A1ECD9D00}"/>
              </a:ext>
            </a:extLst>
          </p:cNvPr>
          <p:cNvSpPr txBox="1">
            <a:spLocks/>
          </p:cNvSpPr>
          <p:nvPr/>
        </p:nvSpPr>
        <p:spPr>
          <a:xfrm>
            <a:off x="7259622" y="3413094"/>
            <a:ext cx="1296543" cy="360000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Docentes </a:t>
            </a:r>
          </a:p>
        </p:txBody>
      </p:sp>
      <p:sp>
        <p:nvSpPr>
          <p:cNvPr id="133" name="Marcador de texto 10">
            <a:extLst>
              <a:ext uri="{FF2B5EF4-FFF2-40B4-BE49-F238E27FC236}">
                <a16:creationId xmlns="" xmlns:a16="http://schemas.microsoft.com/office/drawing/2014/main" id="{40C3C086-978D-6F4A-B06B-1E39DF77A92D}"/>
              </a:ext>
            </a:extLst>
          </p:cNvPr>
          <p:cNvSpPr txBox="1">
            <a:spLocks/>
          </p:cNvSpPr>
          <p:nvPr/>
        </p:nvSpPr>
        <p:spPr>
          <a:xfrm>
            <a:off x="7425143" y="3829231"/>
            <a:ext cx="965500" cy="281029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noProof="1">
                <a:latin typeface="Metropolis Light" pitchFamily="2" charset="77"/>
              </a:rPr>
              <a:t>0%</a:t>
            </a:r>
          </a:p>
        </p:txBody>
      </p:sp>
      <p:sp>
        <p:nvSpPr>
          <p:cNvPr id="134" name="Marcador de texto 3">
            <a:extLst>
              <a:ext uri="{FF2B5EF4-FFF2-40B4-BE49-F238E27FC236}">
                <a16:creationId xmlns="" xmlns:a16="http://schemas.microsoft.com/office/drawing/2014/main" id="{2CCDDC09-662D-C64E-8EF8-9923693C7103}"/>
              </a:ext>
            </a:extLst>
          </p:cNvPr>
          <p:cNvSpPr txBox="1">
            <a:spLocks/>
          </p:cNvSpPr>
          <p:nvPr/>
        </p:nvSpPr>
        <p:spPr>
          <a:xfrm>
            <a:off x="5740798" y="3413094"/>
            <a:ext cx="1506209" cy="360000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135" name="Marcador de texto 12">
            <a:extLst>
              <a:ext uri="{FF2B5EF4-FFF2-40B4-BE49-F238E27FC236}">
                <a16:creationId xmlns="" xmlns:a16="http://schemas.microsoft.com/office/drawing/2014/main" id="{5CCCAF0F-6758-9D4E-88B5-BAFFE4E7B79C}"/>
              </a:ext>
            </a:extLst>
          </p:cNvPr>
          <p:cNvSpPr txBox="1">
            <a:spLocks/>
          </p:cNvSpPr>
          <p:nvPr/>
        </p:nvSpPr>
        <p:spPr>
          <a:xfrm>
            <a:off x="6011152" y="3845932"/>
            <a:ext cx="965500" cy="281029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noProof="1">
                <a:latin typeface="Metropolis Light" pitchFamily="2" charset="77"/>
              </a:rPr>
              <a:t>4</a:t>
            </a:r>
            <a:r>
              <a:rPr lang="es-ES" sz="2400" noProof="1" smtClean="0">
                <a:latin typeface="Metropolis Light" pitchFamily="2" charset="77"/>
              </a:rPr>
              <a:t>%</a:t>
            </a:r>
            <a:endParaRPr lang="es-ES" noProof="1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36" name="Marcador de texto 7">
            <a:extLst>
              <a:ext uri="{FF2B5EF4-FFF2-40B4-BE49-F238E27FC236}">
                <a16:creationId xmlns="" xmlns:a16="http://schemas.microsoft.com/office/drawing/2014/main" id="{927F4AE6-ADAF-694A-9096-77292DB0F1CC}"/>
              </a:ext>
            </a:extLst>
          </p:cNvPr>
          <p:cNvSpPr txBox="1">
            <a:spLocks/>
          </p:cNvSpPr>
          <p:nvPr/>
        </p:nvSpPr>
        <p:spPr>
          <a:xfrm>
            <a:off x="8564720" y="3417857"/>
            <a:ext cx="1986540" cy="360000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</a:p>
        </p:txBody>
      </p:sp>
      <p:sp>
        <p:nvSpPr>
          <p:cNvPr id="137" name="Marcador de texto 8">
            <a:extLst>
              <a:ext uri="{FF2B5EF4-FFF2-40B4-BE49-F238E27FC236}">
                <a16:creationId xmlns="" xmlns:a16="http://schemas.microsoft.com/office/drawing/2014/main" id="{B48E23B7-1EA0-5B46-91B4-735578128B9E}"/>
              </a:ext>
            </a:extLst>
          </p:cNvPr>
          <p:cNvSpPr txBox="1">
            <a:spLocks/>
          </p:cNvSpPr>
          <p:nvPr/>
        </p:nvSpPr>
        <p:spPr>
          <a:xfrm>
            <a:off x="9133375" y="3835259"/>
            <a:ext cx="965501" cy="275002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noProof="1">
                <a:latin typeface="Metropolis Light" pitchFamily="2" charset="77"/>
              </a:rPr>
              <a:t>0</a:t>
            </a:r>
            <a:r>
              <a:rPr lang="es-ES" sz="2400" noProof="1" smtClean="0">
                <a:latin typeface="Metropolis Light" pitchFamily="2" charset="77"/>
              </a:rPr>
              <a:t>%</a:t>
            </a:r>
            <a:endParaRPr lang="es-ES" sz="2400" noProof="1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38" name="Marcador de texto 10">
            <a:extLst>
              <a:ext uri="{FF2B5EF4-FFF2-40B4-BE49-F238E27FC236}">
                <a16:creationId xmlns="" xmlns:a16="http://schemas.microsoft.com/office/drawing/2014/main" id="{E194CD10-CBB7-9C47-A88F-A758365EA33C}"/>
              </a:ext>
            </a:extLst>
          </p:cNvPr>
          <p:cNvSpPr txBox="1">
            <a:spLocks/>
          </p:cNvSpPr>
          <p:nvPr/>
        </p:nvSpPr>
        <p:spPr>
          <a:xfrm>
            <a:off x="7425147" y="4273072"/>
            <a:ext cx="965492" cy="2810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solidFill>
                  <a:schemeClr val="accent6">
                    <a:lumMod val="50000"/>
                  </a:schemeClr>
                </a:solidFill>
                <a:latin typeface="Metropolis Light" pitchFamily="2" charset="77"/>
              </a:rPr>
              <a:t>3</a:t>
            </a:r>
            <a:r>
              <a:rPr lang="es-ES" sz="2400" noProof="1" smtClean="0">
                <a:solidFill>
                  <a:schemeClr val="accent6">
                    <a:lumMod val="50000"/>
                  </a:schemeClr>
                </a:solidFill>
                <a:latin typeface="Metropolis Light" pitchFamily="2" charset="77"/>
              </a:rPr>
              <a:t>%</a:t>
            </a:r>
            <a:endParaRPr lang="es-ES" sz="2400" noProof="1">
              <a:solidFill>
                <a:schemeClr val="accent6">
                  <a:lumMod val="50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39" name="Marcador de texto 12">
            <a:extLst>
              <a:ext uri="{FF2B5EF4-FFF2-40B4-BE49-F238E27FC236}">
                <a16:creationId xmlns="" xmlns:a16="http://schemas.microsoft.com/office/drawing/2014/main" id="{13864CDC-06E6-404F-AAAE-23B7E6D4997E}"/>
              </a:ext>
            </a:extLst>
          </p:cNvPr>
          <p:cNvSpPr txBox="1">
            <a:spLocks/>
          </p:cNvSpPr>
          <p:nvPr/>
        </p:nvSpPr>
        <p:spPr>
          <a:xfrm>
            <a:off x="6011152" y="4285598"/>
            <a:ext cx="965500" cy="2810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solidFill>
                  <a:schemeClr val="accent6">
                    <a:lumMod val="50000"/>
                  </a:schemeClr>
                </a:solidFill>
                <a:latin typeface="Metropolis Light" pitchFamily="2" charset="77"/>
              </a:rPr>
              <a:t>8</a:t>
            </a:r>
            <a:r>
              <a:rPr lang="es-ES" sz="2400" noProof="1" smtClean="0">
                <a:solidFill>
                  <a:schemeClr val="accent6">
                    <a:lumMod val="50000"/>
                  </a:schemeClr>
                </a:solidFill>
                <a:latin typeface="Metropolis Light" pitchFamily="2" charset="77"/>
              </a:rPr>
              <a:t>%</a:t>
            </a:r>
            <a:endParaRPr lang="es-ES" noProof="1">
              <a:solidFill>
                <a:schemeClr val="accent6">
                  <a:lumMod val="50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40" name="Marcador de texto 8">
            <a:extLst>
              <a:ext uri="{FF2B5EF4-FFF2-40B4-BE49-F238E27FC236}">
                <a16:creationId xmlns="" xmlns:a16="http://schemas.microsoft.com/office/drawing/2014/main" id="{A2538EF1-0FAE-E949-A3B7-774D35F816C0}"/>
              </a:ext>
            </a:extLst>
          </p:cNvPr>
          <p:cNvSpPr txBox="1">
            <a:spLocks/>
          </p:cNvSpPr>
          <p:nvPr/>
        </p:nvSpPr>
        <p:spPr>
          <a:xfrm>
            <a:off x="9133375" y="4279100"/>
            <a:ext cx="965492" cy="27500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solidFill>
                  <a:schemeClr val="accent6">
                    <a:lumMod val="50000"/>
                  </a:schemeClr>
                </a:solidFill>
                <a:latin typeface="Metropolis Light" pitchFamily="2" charset="77"/>
              </a:rPr>
              <a:t>0%</a:t>
            </a:r>
          </a:p>
        </p:txBody>
      </p:sp>
      <p:sp>
        <p:nvSpPr>
          <p:cNvPr id="141" name="Marcador de texto 10">
            <a:extLst>
              <a:ext uri="{FF2B5EF4-FFF2-40B4-BE49-F238E27FC236}">
                <a16:creationId xmlns="" xmlns:a16="http://schemas.microsoft.com/office/drawing/2014/main" id="{A6860340-2155-BE40-85D5-B6A62C4B2427}"/>
              </a:ext>
            </a:extLst>
          </p:cNvPr>
          <p:cNvSpPr txBox="1">
            <a:spLocks/>
          </p:cNvSpPr>
          <p:nvPr/>
        </p:nvSpPr>
        <p:spPr>
          <a:xfrm>
            <a:off x="7425147" y="4716913"/>
            <a:ext cx="965492" cy="2810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solidFill>
                  <a:schemeClr val="accent5">
                    <a:lumMod val="75000"/>
                  </a:schemeClr>
                </a:solidFill>
                <a:latin typeface="Metropolis Light" pitchFamily="2" charset="77"/>
              </a:rPr>
              <a:t>20%</a:t>
            </a:r>
            <a:endParaRPr lang="es-ES" sz="2400" noProof="1">
              <a:solidFill>
                <a:schemeClr val="accent5">
                  <a:lumMod val="7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42" name="Marcador de texto 12">
            <a:extLst>
              <a:ext uri="{FF2B5EF4-FFF2-40B4-BE49-F238E27FC236}">
                <a16:creationId xmlns="" xmlns:a16="http://schemas.microsoft.com/office/drawing/2014/main" id="{E275D15F-DDFE-6248-94CB-3D4993EA9030}"/>
              </a:ext>
            </a:extLst>
          </p:cNvPr>
          <p:cNvSpPr txBox="1">
            <a:spLocks/>
          </p:cNvSpPr>
          <p:nvPr/>
        </p:nvSpPr>
        <p:spPr>
          <a:xfrm>
            <a:off x="6011152" y="4725264"/>
            <a:ext cx="965500" cy="2810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solidFill>
                  <a:schemeClr val="accent5">
                    <a:lumMod val="75000"/>
                  </a:schemeClr>
                </a:solidFill>
                <a:latin typeface="Metropolis Light" pitchFamily="2" charset="77"/>
              </a:rPr>
              <a:t>42%</a:t>
            </a:r>
            <a:endParaRPr lang="es-ES" noProof="1">
              <a:solidFill>
                <a:schemeClr val="accent5">
                  <a:lumMod val="7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43" name="Marcador de texto 8">
            <a:extLst>
              <a:ext uri="{FF2B5EF4-FFF2-40B4-BE49-F238E27FC236}">
                <a16:creationId xmlns="" xmlns:a16="http://schemas.microsoft.com/office/drawing/2014/main" id="{53585F6C-1F66-1A42-AC78-DD7334E886F0}"/>
              </a:ext>
            </a:extLst>
          </p:cNvPr>
          <p:cNvSpPr txBox="1">
            <a:spLocks/>
          </p:cNvSpPr>
          <p:nvPr/>
        </p:nvSpPr>
        <p:spPr>
          <a:xfrm>
            <a:off x="9133375" y="4722941"/>
            <a:ext cx="965492" cy="27500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solidFill>
                  <a:schemeClr val="accent5">
                    <a:lumMod val="75000"/>
                  </a:schemeClr>
                </a:solidFill>
                <a:latin typeface="Metropolis Light" pitchFamily="2" charset="77"/>
              </a:rPr>
              <a:t>19%</a:t>
            </a:r>
          </a:p>
        </p:txBody>
      </p:sp>
      <p:sp>
        <p:nvSpPr>
          <p:cNvPr id="144" name="Marcador de texto 10">
            <a:extLst>
              <a:ext uri="{FF2B5EF4-FFF2-40B4-BE49-F238E27FC236}">
                <a16:creationId xmlns="" xmlns:a16="http://schemas.microsoft.com/office/drawing/2014/main" id="{14569481-5C3F-584F-B069-C7970BC29DCF}"/>
              </a:ext>
            </a:extLst>
          </p:cNvPr>
          <p:cNvSpPr txBox="1">
            <a:spLocks/>
          </p:cNvSpPr>
          <p:nvPr/>
        </p:nvSpPr>
        <p:spPr>
          <a:xfrm>
            <a:off x="7425147" y="5160754"/>
            <a:ext cx="965492" cy="2810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55%</a:t>
            </a:r>
            <a:endParaRPr lang="es-ES" sz="2400" noProof="1">
              <a:solidFill>
                <a:schemeClr val="accent4">
                  <a:lumMod val="7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45" name="Marcador de texto 12">
            <a:extLst>
              <a:ext uri="{FF2B5EF4-FFF2-40B4-BE49-F238E27FC236}">
                <a16:creationId xmlns="" xmlns:a16="http://schemas.microsoft.com/office/drawing/2014/main" id="{BBCF6EEC-1F09-8949-A3D7-7ECC5EC80601}"/>
              </a:ext>
            </a:extLst>
          </p:cNvPr>
          <p:cNvSpPr txBox="1">
            <a:spLocks/>
          </p:cNvSpPr>
          <p:nvPr/>
        </p:nvSpPr>
        <p:spPr>
          <a:xfrm>
            <a:off x="6011152" y="5164930"/>
            <a:ext cx="965500" cy="2810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3</a:t>
            </a:r>
            <a:r>
              <a:rPr lang="es-ES" sz="2400" noProof="1" smtClean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9</a:t>
            </a:r>
            <a:r>
              <a:rPr lang="es-ES" sz="2400" noProof="1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%</a:t>
            </a:r>
            <a:endParaRPr lang="es-ES" noProof="1">
              <a:solidFill>
                <a:schemeClr val="accent4">
                  <a:lumMod val="7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46" name="Marcador de texto 8">
            <a:extLst>
              <a:ext uri="{FF2B5EF4-FFF2-40B4-BE49-F238E27FC236}">
                <a16:creationId xmlns="" xmlns:a16="http://schemas.microsoft.com/office/drawing/2014/main" id="{C3B875C7-2AB0-A54B-956E-ECAE9C63B9E9}"/>
              </a:ext>
            </a:extLst>
          </p:cNvPr>
          <p:cNvSpPr txBox="1">
            <a:spLocks/>
          </p:cNvSpPr>
          <p:nvPr/>
        </p:nvSpPr>
        <p:spPr>
          <a:xfrm>
            <a:off x="9133375" y="5166782"/>
            <a:ext cx="965492" cy="27500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41%</a:t>
            </a:r>
            <a:endParaRPr lang="es-ES" sz="2400" noProof="1">
              <a:solidFill>
                <a:schemeClr val="accent4">
                  <a:lumMod val="7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47" name="Marcador de texto 4">
            <a:extLst>
              <a:ext uri="{FF2B5EF4-FFF2-40B4-BE49-F238E27FC236}">
                <a16:creationId xmlns="" xmlns:a16="http://schemas.microsoft.com/office/drawing/2014/main" id="{C3E37C0A-D573-3A4C-A025-B0289387590E}"/>
              </a:ext>
            </a:extLst>
          </p:cNvPr>
          <p:cNvSpPr txBox="1">
            <a:spLocks/>
          </p:cNvSpPr>
          <p:nvPr/>
        </p:nvSpPr>
        <p:spPr>
          <a:xfrm>
            <a:off x="4622217" y="5623390"/>
            <a:ext cx="1365128" cy="2083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dirty="0">
                <a:latin typeface="Metropolis Light" pitchFamily="2" charset="77"/>
              </a:rPr>
              <a:t>Muy buena</a:t>
            </a:r>
            <a:endParaRPr lang="es-ES" sz="1600" dirty="0">
              <a:latin typeface="Metropolis Light" pitchFamily="2" charset="77"/>
            </a:endParaRPr>
          </a:p>
        </p:txBody>
      </p:sp>
      <p:sp>
        <p:nvSpPr>
          <p:cNvPr id="148" name="Marcador de texto 12">
            <a:extLst>
              <a:ext uri="{FF2B5EF4-FFF2-40B4-BE49-F238E27FC236}">
                <a16:creationId xmlns="" xmlns:a16="http://schemas.microsoft.com/office/drawing/2014/main" id="{1E84AA67-A8B6-D047-B81B-07B4BBE3121C}"/>
              </a:ext>
            </a:extLst>
          </p:cNvPr>
          <p:cNvSpPr txBox="1">
            <a:spLocks/>
          </p:cNvSpPr>
          <p:nvPr/>
        </p:nvSpPr>
        <p:spPr>
          <a:xfrm>
            <a:off x="6011152" y="5604597"/>
            <a:ext cx="965500" cy="2810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latin typeface="Metropolis Light" pitchFamily="2" charset="77"/>
              </a:rPr>
              <a:t>7</a:t>
            </a:r>
            <a:r>
              <a:rPr lang="es-ES" sz="2400" noProof="1" smtClean="0">
                <a:latin typeface="Metropolis Light" pitchFamily="2" charset="77"/>
              </a:rPr>
              <a:t>%</a:t>
            </a:r>
            <a:endParaRPr lang="es-ES" noProof="1">
              <a:latin typeface="Metropolis Light" pitchFamily="2" charset="77"/>
            </a:endParaRPr>
          </a:p>
        </p:txBody>
      </p:sp>
      <p:sp>
        <p:nvSpPr>
          <p:cNvPr id="149" name="Marcador de texto 10">
            <a:extLst>
              <a:ext uri="{FF2B5EF4-FFF2-40B4-BE49-F238E27FC236}">
                <a16:creationId xmlns="" xmlns:a16="http://schemas.microsoft.com/office/drawing/2014/main" id="{9817F218-8D49-F545-89AD-70B6709CC47A}"/>
              </a:ext>
            </a:extLst>
          </p:cNvPr>
          <p:cNvSpPr txBox="1">
            <a:spLocks/>
          </p:cNvSpPr>
          <p:nvPr/>
        </p:nvSpPr>
        <p:spPr>
          <a:xfrm>
            <a:off x="7425147" y="5604597"/>
            <a:ext cx="965492" cy="2810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 smtClean="0">
                <a:latin typeface="Metropolis Light" pitchFamily="2" charset="77"/>
              </a:rPr>
              <a:t>22%</a:t>
            </a:r>
            <a:endParaRPr lang="es-ES" sz="2400" noProof="1">
              <a:latin typeface="Metropolis Light" pitchFamily="2" charset="77"/>
            </a:endParaRPr>
          </a:p>
        </p:txBody>
      </p:sp>
      <p:sp>
        <p:nvSpPr>
          <p:cNvPr id="150" name="Marcador de texto 8">
            <a:extLst>
              <a:ext uri="{FF2B5EF4-FFF2-40B4-BE49-F238E27FC236}">
                <a16:creationId xmlns="" xmlns:a16="http://schemas.microsoft.com/office/drawing/2014/main" id="{16A7336C-8599-094D-A4F3-C72D99735CC9}"/>
              </a:ext>
            </a:extLst>
          </p:cNvPr>
          <p:cNvSpPr txBox="1">
            <a:spLocks/>
          </p:cNvSpPr>
          <p:nvPr/>
        </p:nvSpPr>
        <p:spPr>
          <a:xfrm>
            <a:off x="9133375" y="5610623"/>
            <a:ext cx="965492" cy="27500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noProof="1">
                <a:latin typeface="Metropolis Light" pitchFamily="2" charset="77"/>
              </a:rPr>
              <a:t>3</a:t>
            </a:r>
            <a:r>
              <a:rPr lang="es-ES" sz="2400" noProof="1" smtClean="0">
                <a:latin typeface="Metropolis Light" pitchFamily="2" charset="77"/>
              </a:rPr>
              <a:t>9</a:t>
            </a:r>
            <a:r>
              <a:rPr lang="es-ES" sz="2400" noProof="1">
                <a:latin typeface="Metropolis Light" pitchFamily="2" charset="77"/>
              </a:rPr>
              <a:t>%</a:t>
            </a:r>
          </a:p>
        </p:txBody>
      </p:sp>
      <p:cxnSp>
        <p:nvCxnSpPr>
          <p:cNvPr id="151" name="Conector recto 150" title="Línea divisoria">
            <a:extLst>
              <a:ext uri="{FF2B5EF4-FFF2-40B4-BE49-F238E27FC236}">
                <a16:creationId xmlns="" xmlns:a16="http://schemas.microsoft.com/office/drawing/2014/main" id="{11BC3854-77B5-BD44-A929-3BFA84C5AEA1}"/>
              </a:ext>
            </a:extLst>
          </p:cNvPr>
          <p:cNvCxnSpPr>
            <a:cxnSpLocks/>
          </p:cNvCxnSpPr>
          <p:nvPr/>
        </p:nvCxnSpPr>
        <p:spPr bwMode="ltGray">
          <a:xfrm flipV="1">
            <a:off x="4002077" y="130960"/>
            <a:ext cx="0" cy="5699873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518752" y="762408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3" name="Flecha abajo 52"/>
          <p:cNvSpPr/>
          <p:nvPr/>
        </p:nvSpPr>
        <p:spPr>
          <a:xfrm rot="10800000">
            <a:off x="8298323" y="906825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942010" y="779057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 13%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55" name="Flecha abajo 54"/>
          <p:cNvSpPr/>
          <p:nvPr/>
        </p:nvSpPr>
        <p:spPr>
          <a:xfrm>
            <a:off x="9739188" y="875049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5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644083" y="74492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8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7" name="Flecha abajo 56"/>
          <p:cNvSpPr/>
          <p:nvPr/>
        </p:nvSpPr>
        <p:spPr>
          <a:xfrm rot="10800000">
            <a:off x="11423654" y="889338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97755" y="1188014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5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970111" y="1251699"/>
            <a:ext cx="39525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25%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60" name="Flecha abajo 59"/>
          <p:cNvSpPr/>
          <p:nvPr/>
        </p:nvSpPr>
        <p:spPr>
          <a:xfrm rot="10800000">
            <a:off x="9749683" y="1396116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634460" y="1312608"/>
            <a:ext cx="532414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 30%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2" name="Flecha abajo 61"/>
          <p:cNvSpPr/>
          <p:nvPr/>
        </p:nvSpPr>
        <p:spPr>
          <a:xfrm>
            <a:off x="11431639" y="1408600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6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521294" y="1883912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64" name="Flecha abajo 63"/>
          <p:cNvSpPr/>
          <p:nvPr/>
        </p:nvSpPr>
        <p:spPr>
          <a:xfrm rot="10800000">
            <a:off x="8300865" y="2028329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644083" y="1866405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1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66" name="Flecha abajo 65"/>
          <p:cNvSpPr/>
          <p:nvPr/>
        </p:nvSpPr>
        <p:spPr>
          <a:xfrm rot="10800000">
            <a:off x="11423654" y="2010822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968195" y="1894220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5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69" name="Flecha abajo 68"/>
          <p:cNvSpPr/>
          <p:nvPr/>
        </p:nvSpPr>
        <p:spPr>
          <a:xfrm rot="10800000">
            <a:off x="9747766" y="2038637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7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97754" y="2493374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7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957992" y="2582966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 14%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72" name="Flecha abajo 71"/>
          <p:cNvSpPr/>
          <p:nvPr/>
        </p:nvSpPr>
        <p:spPr>
          <a:xfrm>
            <a:off x="9755170" y="2678958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7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658325" y="254275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8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74" name="Flecha abajo 73"/>
          <p:cNvSpPr/>
          <p:nvPr/>
        </p:nvSpPr>
        <p:spPr>
          <a:xfrm>
            <a:off x="11422867" y="2719809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7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993088" y="3770613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78" name="Flecha abajo 77"/>
          <p:cNvSpPr/>
          <p:nvPr/>
        </p:nvSpPr>
        <p:spPr>
          <a:xfrm>
            <a:off x="6772659" y="3915030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7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48628" y="3685084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8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89035" y="3756823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7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81" name="Flecha abajo 80"/>
          <p:cNvSpPr/>
          <p:nvPr/>
        </p:nvSpPr>
        <p:spPr>
          <a:xfrm>
            <a:off x="9868606" y="3901240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8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988211" y="4196568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7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86" name="Flecha abajo 85"/>
          <p:cNvSpPr/>
          <p:nvPr/>
        </p:nvSpPr>
        <p:spPr>
          <a:xfrm>
            <a:off x="6767782" y="4340985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8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517629" y="4188217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3%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8" name="Flecha abajo 87"/>
          <p:cNvSpPr/>
          <p:nvPr/>
        </p:nvSpPr>
        <p:spPr>
          <a:xfrm rot="10800000">
            <a:off x="8297200" y="4332634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8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942495" y="4169452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9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07060" y="4655719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13%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91" name="Flecha abajo 90"/>
          <p:cNvSpPr/>
          <p:nvPr/>
        </p:nvSpPr>
        <p:spPr>
          <a:xfrm>
            <a:off x="6786631" y="4800136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0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498780" y="4640624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17%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10" name="Flecha abajo 109"/>
          <p:cNvSpPr/>
          <p:nvPr/>
        </p:nvSpPr>
        <p:spPr>
          <a:xfrm>
            <a:off x="8278351" y="4785041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1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956467" y="4608551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11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17081" y="5071576"/>
            <a:ext cx="45161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20%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13" name="Flecha abajo 112"/>
          <p:cNvSpPr/>
          <p:nvPr/>
        </p:nvSpPr>
        <p:spPr>
          <a:xfrm rot="10800000">
            <a:off x="6796652" y="5215993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1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517629" y="510523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8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15" name="Flecha abajo 114"/>
          <p:cNvSpPr/>
          <p:nvPr/>
        </p:nvSpPr>
        <p:spPr>
          <a:xfrm rot="10800000">
            <a:off x="8297200" y="5249648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1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80392" y="5129891"/>
            <a:ext cx="393230" cy="424934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 14%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120" name="Flecha abajo 119"/>
          <p:cNvSpPr/>
          <p:nvPr/>
        </p:nvSpPr>
        <p:spPr>
          <a:xfrm>
            <a:off x="9877570" y="5225883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12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998314" y="5558214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22" name="Flecha abajo 121"/>
          <p:cNvSpPr/>
          <p:nvPr/>
        </p:nvSpPr>
        <p:spPr>
          <a:xfrm rot="10800000">
            <a:off x="6777885" y="5702631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2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062405" y="5521932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6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24" name="Flecha abajo 123"/>
          <p:cNvSpPr/>
          <p:nvPr/>
        </p:nvSpPr>
        <p:spPr>
          <a:xfrm rot="10800000">
            <a:off x="8313427" y="5666349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5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118814" y="5523786"/>
            <a:ext cx="45161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20%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55" name="Flecha abajo 154"/>
          <p:cNvSpPr/>
          <p:nvPr/>
        </p:nvSpPr>
        <p:spPr>
          <a:xfrm rot="10800000">
            <a:off x="9898385" y="5668203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5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26635" y="3910215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10%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57" name="Flecha abajo 156"/>
          <p:cNvSpPr/>
          <p:nvPr/>
        </p:nvSpPr>
        <p:spPr>
          <a:xfrm>
            <a:off x="1406206" y="4054632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" name="Rectángulo 4"/>
          <p:cNvSpPr/>
          <p:nvPr/>
        </p:nvSpPr>
        <p:spPr>
          <a:xfrm>
            <a:off x="150397" y="4389851"/>
            <a:ext cx="369364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b="1" spc="-30" dirty="0" smtClean="0">
                <a:solidFill>
                  <a:srgbClr val="3EB090"/>
                </a:solidFill>
                <a:latin typeface="Metropolis Light" pitchFamily="2" charset="77"/>
              </a:rPr>
              <a:t>99%</a:t>
            </a:r>
            <a:r>
              <a:rPr lang="es-ES" spc="-30" dirty="0" smtClean="0">
                <a:latin typeface="Metropolis Light" pitchFamily="2" charset="77"/>
              </a:rPr>
              <a:t> del </a:t>
            </a:r>
            <a:r>
              <a:rPr lang="es-ES" spc="-30" dirty="0" smtClean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sector administrativo</a:t>
            </a:r>
            <a:r>
              <a:rPr lang="es-ES" spc="-30" dirty="0" smtClean="0">
                <a:latin typeface="Metropolis Light" pitchFamily="2" charset="77"/>
              </a:rPr>
              <a:t>,  </a:t>
            </a:r>
            <a:r>
              <a:rPr lang="es-ES" spc="-30" dirty="0" smtClean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97% </a:t>
            </a:r>
            <a:r>
              <a:rPr lang="es-ES" spc="-30" dirty="0" smtClean="0">
                <a:latin typeface="Metropolis Light" pitchFamily="2" charset="77"/>
              </a:rPr>
              <a:t>del </a:t>
            </a:r>
            <a:r>
              <a:rPr lang="es-ES" spc="-30" dirty="0" smtClean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sector docente</a:t>
            </a:r>
            <a:r>
              <a:rPr lang="es-ES" spc="-30" dirty="0" smtClean="0">
                <a:latin typeface="Metropolis Light" pitchFamily="2" charset="77"/>
              </a:rPr>
              <a:t> y el  </a:t>
            </a:r>
          </a:p>
          <a:p>
            <a:pPr>
              <a:lnSpc>
                <a:spcPct val="100000"/>
              </a:lnSpc>
            </a:pPr>
            <a:r>
              <a:rPr lang="es-ES" spc="-30" dirty="0" smtClean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88% </a:t>
            </a:r>
            <a:r>
              <a:rPr lang="es-ES" spc="-30" dirty="0" smtClean="0">
                <a:latin typeface="Metropolis Light" pitchFamily="2" charset="77"/>
              </a:rPr>
              <a:t>de los </a:t>
            </a:r>
            <a:r>
              <a:rPr lang="es-ES" spc="-30" dirty="0" smtClean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estudiantes</a:t>
            </a:r>
          </a:p>
          <a:p>
            <a:pPr>
              <a:lnSpc>
                <a:spcPct val="100000"/>
              </a:lnSpc>
            </a:pPr>
            <a:r>
              <a:rPr lang="es-ES" spc="-30" dirty="0" smtClean="0">
                <a:latin typeface="Metropolis Light" pitchFamily="2" charset="77"/>
              </a:rPr>
              <a:t>consideró </a:t>
            </a:r>
            <a:r>
              <a:rPr lang="es-ES" spc="-30" dirty="0">
                <a:latin typeface="Metropolis Light" pitchFamily="2" charset="77"/>
              </a:rPr>
              <a:t>que su experiencia fue </a:t>
            </a:r>
            <a:r>
              <a:rPr lang="es-ES" sz="2400" b="1" spc="-30" dirty="0">
                <a:solidFill>
                  <a:schemeClr val="accent3">
                    <a:lumMod val="75000"/>
                  </a:schemeClr>
                </a:solidFill>
                <a:latin typeface="Metropolis Light" pitchFamily="2" charset="77"/>
              </a:rPr>
              <a:t>Positiva</a:t>
            </a:r>
            <a:endParaRPr lang="es-ES" b="1" spc="-30" dirty="0">
              <a:solidFill>
                <a:schemeClr val="accent3">
                  <a:lumMod val="75000"/>
                </a:schemeClr>
              </a:solidFill>
              <a:latin typeface="Metropoli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9666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 de texto 18">
            <a:extLst>
              <a:ext uri="{FF2B5EF4-FFF2-40B4-BE49-F238E27FC236}">
                <a16:creationId xmlns="" xmlns:a16="http://schemas.microsoft.com/office/drawing/2014/main" id="{CCD82B76-A12F-B348-976C-AD2520B2A274}"/>
              </a:ext>
            </a:extLst>
          </p:cNvPr>
          <p:cNvSpPr txBox="1"/>
          <p:nvPr/>
        </p:nvSpPr>
        <p:spPr bwMode="gray">
          <a:xfrm>
            <a:off x="145358" y="4404168"/>
            <a:ext cx="12046641" cy="707886"/>
          </a:xfrm>
          <a:prstGeom prst="rect">
            <a:avLst/>
          </a:prstGeom>
          <a:noFill/>
        </p:spPr>
        <p:txBody>
          <a:bodyPr wrap="square" lIns="108000" tIns="72000" rIns="108000" bIns="72000" rtlCol="0" anchor="ctr" anchorCtr="0">
            <a:noAutofit/>
          </a:bodyPr>
          <a:lstStyle/>
          <a:p>
            <a:pPr rtl="0"/>
            <a:r>
              <a:rPr lang="es-ES" sz="4000" noProof="1">
                <a:solidFill>
                  <a:schemeClr val="accent4">
                    <a:lumMod val="75000"/>
                  </a:schemeClr>
                </a:solidFill>
                <a:latin typeface="Metropolis Thin" pitchFamily="2" charset="77"/>
              </a:rPr>
              <a:t>Diagnóstico tecnológico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="" xmlns:a16="http://schemas.microsoft.com/office/drawing/2014/main" id="{02D300F9-40B1-4945-A19E-CD998D6E4A94}"/>
              </a:ext>
            </a:extLst>
          </p:cNvPr>
          <p:cNvSpPr txBox="1">
            <a:spLocks/>
          </p:cNvSpPr>
          <p:nvPr/>
        </p:nvSpPr>
        <p:spPr bwMode="gray">
          <a:xfrm>
            <a:off x="145358" y="5273457"/>
            <a:ext cx="12046641" cy="646331"/>
          </a:xfrm>
          <a:prstGeom prst="rect">
            <a:avLst/>
          </a:prstGeom>
        </p:spPr>
        <p:txBody>
          <a:bodyPr vert="horz" lIns="108000" tIns="108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Obstáculos tecnológicos para la continuidad</a:t>
            </a:r>
          </a:p>
        </p:txBody>
      </p:sp>
      <p:cxnSp>
        <p:nvCxnSpPr>
          <p:cNvPr id="11" name="Conector recto 10" title="Línea divisoria">
            <a:extLst>
              <a:ext uri="{FF2B5EF4-FFF2-40B4-BE49-F238E27FC236}">
                <a16:creationId xmlns="" xmlns:a16="http://schemas.microsoft.com/office/drawing/2014/main" id="{A1B2825A-AA8C-344D-812C-3DE069ABCD80}"/>
              </a:ext>
            </a:extLst>
          </p:cNvPr>
          <p:cNvCxnSpPr>
            <a:cxnSpLocks/>
          </p:cNvCxnSpPr>
          <p:nvPr/>
        </p:nvCxnSpPr>
        <p:spPr bwMode="ltGray">
          <a:xfrm>
            <a:off x="271911" y="5213739"/>
            <a:ext cx="9968116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D4E618E2-B07E-4C4F-84C8-544341907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7868"/>
            <a:ext cx="12192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9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="" xmlns:a16="http://schemas.microsoft.com/office/drawing/2014/main" id="{015B8B43-46B7-9544-886B-2FA468BD8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1600" y="787400"/>
            <a:ext cx="3200400" cy="5164325"/>
          </a:xfrm>
          <a:prstGeom prst="rect">
            <a:avLst/>
          </a:prstGeom>
        </p:spPr>
      </p:pic>
      <p:sp>
        <p:nvSpPr>
          <p:cNvPr id="8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2697" y="864000"/>
            <a:ext cx="2697273" cy="735800"/>
          </a:xfrm>
        </p:spPr>
        <p:txBody>
          <a:bodyPr rtlCol="0" anchor="ctr"/>
          <a:lstStyle/>
          <a:p>
            <a:pPr algn="ctr" rtl="0"/>
            <a:r>
              <a:rPr lang="es-ES" sz="6000" dirty="0">
                <a:solidFill>
                  <a:schemeClr val="accent6">
                    <a:lumMod val="50000"/>
                  </a:schemeClr>
                </a:solidFill>
                <a:latin typeface="Metropolis Light" pitchFamily="2" charset="77"/>
              </a:rPr>
              <a:t>1°   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="" xmlns:a16="http://schemas.microsoft.com/office/drawing/2014/main" id="{EE3A3FBF-F2B1-44B8-A094-309A3BFDBA25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241670" y="2094669"/>
            <a:ext cx="2698300" cy="2353036"/>
          </a:xfrm>
        </p:spPr>
        <p:txBody>
          <a:bodyPr rtlCol="0" anchor="ctr"/>
          <a:lstStyle/>
          <a:p>
            <a:pPr marL="0" indent="0" algn="ctr" rtl="0">
              <a:buNone/>
            </a:pP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35% de los universitarios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tiene problemas para acceder a una red estable </a:t>
            </a:r>
          </a:p>
          <a:p>
            <a:pPr marL="0" indent="0" algn="ctr" rtl="0">
              <a:buNone/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Los sectores más afectados son el estudiantil 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con el 37% y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el docente 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 con 31%</a:t>
            </a: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  <a:p>
            <a:pPr marL="0" indent="0" algn="ctr">
              <a:buNone/>
            </a:pP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19% de los administrativos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se ven afectados por una red inestable</a:t>
            </a:r>
          </a:p>
        </p:txBody>
      </p:sp>
      <p:sp>
        <p:nvSpPr>
          <p:cNvPr id="12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41670" y="1611330"/>
            <a:ext cx="2691372" cy="356366"/>
          </a:xfrm>
        </p:spPr>
        <p:txBody>
          <a:bodyPr rtlCol="0" anchor="ctr"/>
          <a:lstStyle/>
          <a:p>
            <a:pPr algn="ctr" rtl="0"/>
            <a:r>
              <a:rPr lang="es-ES" sz="2000" b="1" dirty="0">
                <a:solidFill>
                  <a:schemeClr val="accent6">
                    <a:lumMod val="50000"/>
                  </a:schemeClr>
                </a:solidFill>
                <a:latin typeface="Metropolis" pitchFamily="2" charset="77"/>
              </a:rPr>
              <a:t>Red Inestable</a:t>
            </a:r>
          </a:p>
        </p:txBody>
      </p:sp>
      <p:sp>
        <p:nvSpPr>
          <p:cNvPr id="17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168737" y="864000"/>
            <a:ext cx="2697273" cy="735800"/>
          </a:xfrm>
        </p:spPr>
        <p:txBody>
          <a:bodyPr rtlCol="0" anchor="ctr"/>
          <a:lstStyle/>
          <a:p>
            <a:pPr algn="ctr" rtl="0"/>
            <a:r>
              <a:rPr lang="es-ES" sz="6000" dirty="0">
                <a:solidFill>
                  <a:schemeClr val="accent4">
                    <a:lumMod val="75000"/>
                  </a:schemeClr>
                </a:solidFill>
                <a:latin typeface="Metropolis Light" pitchFamily="2" charset="77"/>
              </a:rPr>
              <a:t>2°   </a:t>
            </a:r>
          </a:p>
        </p:txBody>
      </p:sp>
      <p:sp>
        <p:nvSpPr>
          <p:cNvPr id="18" name="Marcador de contenido 6">
            <a:extLst>
              <a:ext uri="{FF2B5EF4-FFF2-40B4-BE49-F238E27FC236}">
                <a16:creationId xmlns="" xmlns:a16="http://schemas.microsoft.com/office/drawing/2014/main" id="{EE3A3FBF-F2B1-44B8-A094-309A3BFDBA25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3175030" y="2138208"/>
            <a:ext cx="2698300" cy="2462729"/>
          </a:xfrm>
        </p:spPr>
        <p:txBody>
          <a:bodyPr rtlCol="0" anchor="ctr"/>
          <a:lstStyle/>
          <a:p>
            <a:pPr marL="0" indent="0" algn="ctr" rtl="0">
              <a:buNone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3 de cada 10 universitarios considera no tener ningún obstáculo considerable </a:t>
            </a:r>
          </a:p>
          <a:p>
            <a:pPr marL="0" indent="0" algn="ctr">
              <a:buNone/>
            </a:pP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48%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de los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administrativos   41%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de los docentes.</a:t>
            </a:r>
          </a:p>
          <a:p>
            <a:pPr marL="0" indent="0" algn="ctr">
              <a:buNone/>
            </a:pP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Sólo </a:t>
            </a: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26% estudiantes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consideran no tener ningún obstáculo considerable</a:t>
            </a:r>
          </a:p>
        </p:txBody>
      </p:sp>
      <p:sp>
        <p:nvSpPr>
          <p:cNvPr id="19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168737" y="1611330"/>
            <a:ext cx="2697273" cy="356366"/>
          </a:xfrm>
        </p:spPr>
        <p:txBody>
          <a:bodyPr rtlCol="0" anchor="ctr"/>
          <a:lstStyle/>
          <a:p>
            <a:pPr algn="ctr" rtl="0"/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Ningún obstáculo</a:t>
            </a:r>
          </a:p>
        </p:txBody>
      </p:sp>
      <p:sp>
        <p:nvSpPr>
          <p:cNvPr id="31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90278" y="864000"/>
            <a:ext cx="2697274" cy="735800"/>
          </a:xfrm>
        </p:spPr>
        <p:txBody>
          <a:bodyPr rtlCol="0" anchor="ctr"/>
          <a:lstStyle/>
          <a:p>
            <a:pPr algn="ctr" rtl="0"/>
            <a:r>
              <a:rPr lang="es-ES" sz="6000" dirty="0">
                <a:solidFill>
                  <a:schemeClr val="accent5">
                    <a:lumMod val="75000"/>
                  </a:schemeClr>
                </a:solidFill>
                <a:latin typeface="Metropolis Light" pitchFamily="2" charset="77"/>
              </a:rPr>
              <a:t>3°   </a:t>
            </a:r>
          </a:p>
        </p:txBody>
      </p:sp>
      <p:sp>
        <p:nvSpPr>
          <p:cNvPr id="32" name="Marcador de contenido 6">
            <a:extLst>
              <a:ext uri="{FF2B5EF4-FFF2-40B4-BE49-F238E27FC236}">
                <a16:creationId xmlns="" xmlns:a16="http://schemas.microsoft.com/office/drawing/2014/main" id="{EE3A3FBF-F2B1-44B8-A094-309A3BFDBA25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6189764" y="2131014"/>
            <a:ext cx="2698300" cy="2371527"/>
          </a:xfrm>
        </p:spPr>
        <p:txBody>
          <a:bodyPr rtlCol="0" anchor="ctr"/>
          <a:lstStyle/>
          <a:p>
            <a:pPr marL="0" indent="0" algn="ctr" rtl="0">
              <a:buNone/>
            </a:pPr>
            <a:r>
              <a:rPr lang="es-E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15% de los universitarios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a pesar de contar con equipo </a:t>
            </a:r>
            <a:r>
              <a:rPr lang="es-E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consideran no tener un espacio adecuado para estudiar/trabajar</a:t>
            </a:r>
          </a:p>
          <a:p>
            <a:pPr marL="0" indent="0" algn="ctr">
              <a:buNone/>
            </a:pP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20% de administrativos,          13%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docentes, y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                        15%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de los estudiantes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              tienen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equipo pero un espacio inadecuado para trabajar</a:t>
            </a:r>
          </a:p>
        </p:txBody>
      </p:sp>
      <p:sp>
        <p:nvSpPr>
          <p:cNvPr id="33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90278" y="1611330"/>
            <a:ext cx="2697274" cy="356366"/>
          </a:xfrm>
        </p:spPr>
        <p:txBody>
          <a:bodyPr rtlCol="0" anchor="ctr"/>
          <a:lstStyle/>
          <a:p>
            <a:pPr algn="ctr" rtl="0"/>
            <a:r>
              <a:rPr lang="es-ES" sz="2000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Espacio adecuado</a:t>
            </a:r>
          </a:p>
        </p:txBody>
      </p:sp>
      <p:sp>
        <p:nvSpPr>
          <p:cNvPr id="39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95870" y="5078195"/>
            <a:ext cx="987259" cy="647845"/>
          </a:xfrm>
        </p:spPr>
        <p:txBody>
          <a:bodyPr rtlCol="0" anchor="ctr"/>
          <a:lstStyle/>
          <a:p>
            <a:pPr rtl="0"/>
            <a:r>
              <a:rPr lang="es-ES" sz="4000" b="1" dirty="0" smtClean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19%</a:t>
            </a:r>
            <a:endParaRPr lang="es-ES" sz="6000" b="1" dirty="0">
              <a:solidFill>
                <a:schemeClr val="accent6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40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13535" y="4819543"/>
            <a:ext cx="3342392" cy="504858"/>
          </a:xfrm>
        </p:spPr>
        <p:txBody>
          <a:bodyPr rtlCol="0" anchor="ctr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de </a:t>
            </a:r>
            <a:r>
              <a:rPr lang="es-ES" sz="20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los estudiantes</a:t>
            </a:r>
            <a:endParaRPr lang="es-ES" sz="36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42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32979" y="5047782"/>
            <a:ext cx="6241053" cy="735800"/>
          </a:xfrm>
        </p:spPr>
        <p:txBody>
          <a:bodyPr rtlCol="0" anchor="ctr"/>
          <a:lstStyle/>
          <a:p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el principal obstáculo es </a:t>
            </a:r>
            <a:r>
              <a:rPr lang="es-ES" sz="1400" b="1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No poder acceder a Internet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, pues 13% no cuenta con equipo y 6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% 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no cuenta con red disponible en su zona</a:t>
            </a:r>
          </a:p>
        </p:txBody>
      </p:sp>
      <p:sp>
        <p:nvSpPr>
          <p:cNvPr id="43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960684" y="4986113"/>
            <a:ext cx="886688" cy="214790"/>
          </a:xfrm>
        </p:spPr>
        <p:txBody>
          <a:bodyPr rtlCol="0" anchor="ctr"/>
          <a:lstStyle/>
          <a:p>
            <a:pPr rtl="0"/>
            <a:r>
              <a:rPr lang="es-ES" sz="1400" b="1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Para el </a:t>
            </a:r>
          </a:p>
        </p:txBody>
      </p:sp>
      <p:sp>
        <p:nvSpPr>
          <p:cNvPr id="24" name="Marcador de número de diapositiva 2">
            <a:extLst>
              <a:ext uri="{FF2B5EF4-FFF2-40B4-BE49-F238E27FC236}">
                <a16:creationId xmlns="" xmlns:a16="http://schemas.microsoft.com/office/drawing/2014/main" id="{ECFB4AFD-0336-8945-BFE3-EED4FFEFD9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27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1A3DF4AA-09B9-6947-A918-8FCD99A760BB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Top 3 obstáculos para la continuidad académica y laboral</a:t>
            </a:r>
          </a:p>
        </p:txBody>
      </p:sp>
      <p:cxnSp>
        <p:nvCxnSpPr>
          <p:cNvPr id="35" name="Conector recto 34" title="Línea divisoria">
            <a:extLst>
              <a:ext uri="{FF2B5EF4-FFF2-40B4-BE49-F238E27FC236}">
                <a16:creationId xmlns="" xmlns:a16="http://schemas.microsoft.com/office/drawing/2014/main" id="{01A83B4E-849C-ED41-B0E5-B3FF40FD4125}"/>
              </a:ext>
            </a:extLst>
          </p:cNvPr>
          <p:cNvCxnSpPr>
            <a:cxnSpLocks/>
          </p:cNvCxnSpPr>
          <p:nvPr/>
        </p:nvCxnSpPr>
        <p:spPr bwMode="ltGray">
          <a:xfrm>
            <a:off x="1960683" y="4876962"/>
            <a:ext cx="5418178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59537" y="2574344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2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59536" y="4398684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2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59535" y="3429000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2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82157" y="3017770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5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8" name="Flecha abajo 27"/>
          <p:cNvSpPr/>
          <p:nvPr/>
        </p:nvSpPr>
        <p:spPr>
          <a:xfrm rot="10800000">
            <a:off x="5695336" y="3161602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3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82157" y="3237774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8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34" name="Flecha abajo 33"/>
          <p:cNvSpPr/>
          <p:nvPr/>
        </p:nvSpPr>
        <p:spPr>
          <a:xfrm rot="10800000">
            <a:off x="5695336" y="3381606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3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81553" y="4398684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37" name="Flecha abajo 36"/>
          <p:cNvSpPr/>
          <p:nvPr/>
        </p:nvSpPr>
        <p:spPr>
          <a:xfrm rot="10800000">
            <a:off x="4294732" y="4542516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3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11096" y="3030053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4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795893" y="3242157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4" name="Flecha abajo 43"/>
          <p:cNvSpPr/>
          <p:nvPr/>
        </p:nvSpPr>
        <p:spPr>
          <a:xfrm>
            <a:off x="8560435" y="3419215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795893" y="3481814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7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6" name="Flecha abajo 45"/>
          <p:cNvSpPr/>
          <p:nvPr/>
        </p:nvSpPr>
        <p:spPr>
          <a:xfrm>
            <a:off x="8560435" y="3658872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785875" y="3683563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1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8" name="Flecha abajo 47"/>
          <p:cNvSpPr/>
          <p:nvPr/>
        </p:nvSpPr>
        <p:spPr>
          <a:xfrm>
            <a:off x="8550417" y="3860621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74954" y="5104020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50" name="Flecha abajo 49"/>
          <p:cNvSpPr/>
          <p:nvPr/>
        </p:nvSpPr>
        <p:spPr>
          <a:xfrm>
            <a:off x="1239496" y="5281078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</p:spTree>
    <p:extLst>
      <p:ext uri="{BB962C8B-B14F-4D97-AF65-F5344CB8AC3E}">
        <p14:creationId xmlns:p14="http://schemas.microsoft.com/office/powerpoint/2010/main" val="306894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="" xmlns:a16="http://schemas.microsoft.com/office/drawing/2014/main" id="{A4367710-B0DF-9E43-8C0F-5F5CC8434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17" y="545899"/>
            <a:ext cx="6938239" cy="5463863"/>
          </a:xfrm>
          <a:prstGeom prst="rect">
            <a:avLst/>
          </a:prstGeom>
        </p:spPr>
      </p:pic>
      <p:sp>
        <p:nvSpPr>
          <p:cNvPr id="7" name="Marcador de texto 6">
            <a:extLst>
              <a:ext uri="{FF2B5EF4-FFF2-40B4-BE49-F238E27FC236}">
                <a16:creationId xmlns="" xmlns:a16="http://schemas.microsoft.com/office/drawing/2014/main" id="{12397EA2-CB56-4B2A-B8D7-9EBF17AF910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488393" y="1616249"/>
            <a:ext cx="1308523" cy="518756"/>
          </a:xfrm>
        </p:spPr>
        <p:txBody>
          <a:bodyPr rtlCol="0" anchor="ctr"/>
          <a:lstStyle/>
          <a:p>
            <a:pPr rtl="0"/>
            <a:r>
              <a:rPr lang="es-ES" sz="4200" b="1" dirty="0" smtClean="0">
                <a:solidFill>
                  <a:schemeClr val="bg1"/>
                </a:solidFill>
                <a:latin typeface="Metropolis" pitchFamily="2" charset="77"/>
              </a:rPr>
              <a:t>47%</a:t>
            </a:r>
            <a:endParaRPr lang="es-ES" sz="4200" b="1" dirty="0">
              <a:solidFill>
                <a:schemeClr val="bg1"/>
              </a:solidFill>
              <a:latin typeface="Metropolis" pitchFamily="2" charset="77"/>
            </a:endParaRPr>
          </a:p>
        </p:txBody>
      </p:sp>
      <p:sp>
        <p:nvSpPr>
          <p:cNvPr id="10" name="Marcador de contenido 9">
            <a:extLst>
              <a:ext uri="{FF2B5EF4-FFF2-40B4-BE49-F238E27FC236}">
                <a16:creationId xmlns="" xmlns:a16="http://schemas.microsoft.com/office/drawing/2014/main" id="{7B0DD0E3-EB68-45D2-ADD8-FC591BDF9F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3087" y="2163746"/>
            <a:ext cx="2625454" cy="1024694"/>
          </a:xfrm>
        </p:spPr>
        <p:txBody>
          <a:bodyPr rtlCol="0"/>
          <a:lstStyle/>
          <a:p>
            <a:r>
              <a:rPr lang="es-ES" dirty="0">
                <a:solidFill>
                  <a:schemeClr val="bg1"/>
                </a:solidFill>
                <a:latin typeface="Metropolis Light" pitchFamily="2" charset="77"/>
              </a:rPr>
              <a:t>de la comunidad universitaria</a:t>
            </a:r>
          </a:p>
          <a:p>
            <a:pPr rtl="0"/>
            <a:r>
              <a:rPr lang="es-ES" dirty="0">
                <a:solidFill>
                  <a:schemeClr val="bg1"/>
                </a:solidFill>
                <a:latin typeface="Metropolis Light" pitchFamily="2" charset="77"/>
              </a:rPr>
              <a:t>Considera no tener ningún impedimento para dar continuidad a su actividad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="" xmlns:a16="http://schemas.microsoft.com/office/drawing/2014/main" id="{BE0CA0B1-C78D-4347-B915-9C13669BE54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148126" y="708390"/>
            <a:ext cx="1308523" cy="518755"/>
          </a:xfrm>
        </p:spPr>
        <p:txBody>
          <a:bodyPr rtlCol="0" anchor="ctr"/>
          <a:lstStyle/>
          <a:p>
            <a:r>
              <a:rPr lang="es-ES" sz="4200" b="1" dirty="0" smtClean="0">
                <a:solidFill>
                  <a:schemeClr val="bg1"/>
                </a:solidFill>
                <a:latin typeface="Metropolis" pitchFamily="2" charset="77"/>
              </a:rPr>
              <a:t>12%</a:t>
            </a:r>
            <a:endParaRPr lang="es-ES" sz="4200" b="1" dirty="0">
              <a:solidFill>
                <a:schemeClr val="bg1"/>
              </a:solidFill>
              <a:latin typeface="Metropolis" pitchFamily="2" charset="77"/>
            </a:endParaRPr>
          </a:p>
        </p:txBody>
      </p:sp>
      <p:sp>
        <p:nvSpPr>
          <p:cNvPr id="11" name="Marcador de texto 10">
            <a:extLst>
              <a:ext uri="{FF2B5EF4-FFF2-40B4-BE49-F238E27FC236}">
                <a16:creationId xmlns="" xmlns:a16="http://schemas.microsoft.com/office/drawing/2014/main" id="{25A467A7-E8DF-44D7-89E4-14F0645922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39707" y="957069"/>
            <a:ext cx="2201721" cy="1290026"/>
          </a:xfrm>
        </p:spPr>
        <p:txBody>
          <a:bodyPr rtlCol="0" anchor="ctr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1200" dirty="0">
                <a:solidFill>
                  <a:schemeClr val="bg1"/>
                </a:solidFill>
                <a:latin typeface="Metropolis Light" pitchFamily="2" charset="77"/>
              </a:rPr>
              <a:t>de la comunidad universitaria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1200" dirty="0" smtClean="0">
                <a:solidFill>
                  <a:schemeClr val="bg1"/>
                </a:solidFill>
                <a:latin typeface="Metropolis Light" pitchFamily="2" charset="77"/>
              </a:rPr>
              <a:t>Considera </a:t>
            </a:r>
            <a:r>
              <a:rPr lang="es-ES" sz="1200" dirty="0">
                <a:solidFill>
                  <a:schemeClr val="bg1"/>
                </a:solidFill>
                <a:latin typeface="Metropolis Light" pitchFamily="2" charset="77"/>
              </a:rPr>
              <a:t>tener impedimentos </a:t>
            </a:r>
            <a:r>
              <a:rPr lang="es-ES" sz="1200" dirty="0" smtClean="0">
                <a:solidFill>
                  <a:schemeClr val="bg1"/>
                </a:solidFill>
                <a:latin typeface="Metropolis Light" pitchFamily="2" charset="77"/>
              </a:rPr>
              <a:t>económicos</a:t>
            </a:r>
            <a:endParaRPr lang="es-ES" sz="1200" dirty="0">
              <a:solidFill>
                <a:schemeClr val="bg1"/>
              </a:solidFill>
              <a:latin typeface="Metropolis Light" pitchFamily="2" charset="77"/>
            </a:endParaRPr>
          </a:p>
        </p:txBody>
      </p:sp>
      <p:sp>
        <p:nvSpPr>
          <p:cNvPr id="9" name="Marcador de texto 8">
            <a:extLst>
              <a:ext uri="{FF2B5EF4-FFF2-40B4-BE49-F238E27FC236}">
                <a16:creationId xmlns="" xmlns:a16="http://schemas.microsoft.com/office/drawing/2014/main" id="{5243970A-31CF-49C9-9A24-2B118246236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86307" y="3952144"/>
            <a:ext cx="1308522" cy="518745"/>
          </a:xfrm>
        </p:spPr>
        <p:txBody>
          <a:bodyPr rtlCol="0" anchor="ctr"/>
          <a:lstStyle/>
          <a:p>
            <a:r>
              <a:rPr lang="es-ES" sz="4200" b="1" dirty="0" smtClean="0">
                <a:solidFill>
                  <a:schemeClr val="bg1"/>
                </a:solidFill>
                <a:latin typeface="Metropolis" pitchFamily="2" charset="77"/>
              </a:rPr>
              <a:t>14%</a:t>
            </a:r>
            <a:endParaRPr lang="es-ES" sz="4200" b="1" dirty="0">
              <a:solidFill>
                <a:schemeClr val="bg1"/>
              </a:solidFill>
              <a:latin typeface="Metropolis" pitchFamily="2" charset="77"/>
            </a:endParaRPr>
          </a:p>
        </p:txBody>
      </p:sp>
      <p:sp>
        <p:nvSpPr>
          <p:cNvPr id="12" name="Marcador de texto 11">
            <a:extLst>
              <a:ext uri="{FF2B5EF4-FFF2-40B4-BE49-F238E27FC236}">
                <a16:creationId xmlns="" xmlns:a16="http://schemas.microsoft.com/office/drawing/2014/main" id="{8822AD60-9BCB-4E41-B8CA-75592FB009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15423" y="4590394"/>
            <a:ext cx="2201721" cy="961976"/>
          </a:xfrm>
        </p:spPr>
        <p:txBody>
          <a:bodyPr rtlCol="0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1200" dirty="0">
                <a:solidFill>
                  <a:schemeClr val="bg1"/>
                </a:solidFill>
                <a:latin typeface="Metropolis Light" pitchFamily="2" charset="77"/>
              </a:rPr>
              <a:t>de la comunidad universitaria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1200" dirty="0" smtClean="0">
                <a:solidFill>
                  <a:schemeClr val="bg1"/>
                </a:solidFill>
                <a:latin typeface="Metropolis Light" pitchFamily="2" charset="77"/>
              </a:rPr>
              <a:t>Considera </a:t>
            </a:r>
            <a:r>
              <a:rPr lang="es-ES" sz="1200" dirty="0">
                <a:solidFill>
                  <a:schemeClr val="bg1"/>
                </a:solidFill>
                <a:latin typeface="Metropolis Light" pitchFamily="2" charset="77"/>
              </a:rPr>
              <a:t>como un impedimento el compartir equipo de cómputo</a:t>
            </a:r>
          </a:p>
        </p:txBody>
      </p:sp>
      <p:sp>
        <p:nvSpPr>
          <p:cNvPr id="19" name="Marcador de texto 11">
            <a:extLst>
              <a:ext uri="{FF2B5EF4-FFF2-40B4-BE49-F238E27FC236}">
                <a16:creationId xmlns="" xmlns:a16="http://schemas.microsoft.com/office/drawing/2014/main" id="{8822AD60-9BCB-4E41-B8CA-75592FB009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6217" y="5044669"/>
            <a:ext cx="4303814" cy="623336"/>
          </a:xfrm>
        </p:spPr>
        <p:txBody>
          <a:bodyPr rtlCol="0"/>
          <a:lstStyle/>
          <a:p>
            <a:pPr algn="r" rtl="0"/>
            <a:r>
              <a:rPr lang="es-ES" dirty="0">
                <a:latin typeface="Metropolis Light" pitchFamily="2" charset="77"/>
              </a:rPr>
              <a:t>El uso de plataformas es considerado un impedimento por el 10% de la comunidad universitaria</a:t>
            </a:r>
          </a:p>
        </p:txBody>
      </p:sp>
      <p:sp>
        <p:nvSpPr>
          <p:cNvPr id="20" name="Marcador de número de diapositiva 2">
            <a:extLst>
              <a:ext uri="{FF2B5EF4-FFF2-40B4-BE49-F238E27FC236}">
                <a16:creationId xmlns="" xmlns:a16="http://schemas.microsoft.com/office/drawing/2014/main" id="{69365E0C-95BA-344B-A4FB-80B0071EFB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28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3842D1DF-9037-504A-B044-B69B4BCFAB00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Impedimentos para la continuidad</a:t>
            </a:r>
          </a:p>
        </p:txBody>
      </p:sp>
      <p:cxnSp>
        <p:nvCxnSpPr>
          <p:cNvPr id="23" name="Conector recto 22" title="Línea divisoria">
            <a:extLst>
              <a:ext uri="{FF2B5EF4-FFF2-40B4-BE49-F238E27FC236}">
                <a16:creationId xmlns="" xmlns:a16="http://schemas.microsoft.com/office/drawing/2014/main" id="{8942B00C-8B79-8A40-BF60-A9EDD2900F32}"/>
              </a:ext>
            </a:extLst>
          </p:cNvPr>
          <p:cNvCxnSpPr>
            <a:cxnSpLocks/>
          </p:cNvCxnSpPr>
          <p:nvPr/>
        </p:nvCxnSpPr>
        <p:spPr bwMode="ltGray">
          <a:xfrm>
            <a:off x="107198" y="2415975"/>
            <a:ext cx="4048409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 title="Línea divisoria">
            <a:extLst>
              <a:ext uri="{FF2B5EF4-FFF2-40B4-BE49-F238E27FC236}">
                <a16:creationId xmlns="" xmlns:a16="http://schemas.microsoft.com/office/drawing/2014/main" id="{839C24AA-D80B-ED4C-9CFA-E8733D711D3B}"/>
              </a:ext>
            </a:extLst>
          </p:cNvPr>
          <p:cNvCxnSpPr>
            <a:cxnSpLocks/>
          </p:cNvCxnSpPr>
          <p:nvPr/>
        </p:nvCxnSpPr>
        <p:spPr bwMode="ltGray">
          <a:xfrm>
            <a:off x="4633143" y="1512788"/>
            <a:ext cx="2366282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 title="Línea divisoria">
            <a:extLst>
              <a:ext uri="{FF2B5EF4-FFF2-40B4-BE49-F238E27FC236}">
                <a16:creationId xmlns="" xmlns:a16="http://schemas.microsoft.com/office/drawing/2014/main" id="{27576140-6E1D-6E45-BE54-23483CD40AC4}"/>
              </a:ext>
            </a:extLst>
          </p:cNvPr>
          <p:cNvCxnSpPr>
            <a:cxnSpLocks/>
          </p:cNvCxnSpPr>
          <p:nvPr/>
        </p:nvCxnSpPr>
        <p:spPr bwMode="ltGray">
          <a:xfrm>
            <a:off x="4590908" y="4770812"/>
            <a:ext cx="2453548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Imagen 31">
            <a:extLst>
              <a:ext uri="{FF2B5EF4-FFF2-40B4-BE49-F238E27FC236}">
                <a16:creationId xmlns="" xmlns:a16="http://schemas.microsoft.com/office/drawing/2014/main" id="{9FB768D0-583D-354C-998B-3B86D6AF8D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1600" y="787400"/>
            <a:ext cx="3200400" cy="5120571"/>
          </a:xfrm>
          <a:prstGeom prst="rect">
            <a:avLst/>
          </a:prstGeom>
        </p:spPr>
      </p:pic>
      <p:sp>
        <p:nvSpPr>
          <p:cNvPr id="1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10582" y="1749609"/>
            <a:ext cx="65639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14%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8" name="Flecha abajo 17"/>
          <p:cNvSpPr/>
          <p:nvPr/>
        </p:nvSpPr>
        <p:spPr>
          <a:xfrm rot="10800000">
            <a:off x="969169" y="1893441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22" name="Marcador de contenido 9">
            <a:extLst>
              <a:ext uri="{FF2B5EF4-FFF2-40B4-BE49-F238E27FC236}">
                <a16:creationId xmlns="" xmlns:a16="http://schemas.microsoft.com/office/drawing/2014/main" id="{7B0DD0E3-EB68-45D2-ADD8-FC591BDF9FFE}"/>
              </a:ext>
            </a:extLst>
          </p:cNvPr>
          <p:cNvSpPr txBox="1">
            <a:spLocks/>
          </p:cNvSpPr>
          <p:nvPr/>
        </p:nvSpPr>
        <p:spPr>
          <a:xfrm>
            <a:off x="829927" y="3417503"/>
            <a:ext cx="2625454" cy="7116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 smtClean="0">
                <a:solidFill>
                  <a:schemeClr val="bg1"/>
                </a:solidFill>
                <a:latin typeface="Metropolis Light" pitchFamily="2" charset="77"/>
              </a:rPr>
              <a:t>63% Académicos              57% Administrativos          45% Estudiantes</a:t>
            </a:r>
          </a:p>
        </p:txBody>
      </p:sp>
      <p:sp>
        <p:nvSpPr>
          <p:cNvPr id="2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9614" y="845439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8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7" name="Flecha abajo 26"/>
          <p:cNvSpPr/>
          <p:nvPr/>
        </p:nvSpPr>
        <p:spPr>
          <a:xfrm>
            <a:off x="4834156" y="1022497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28" name="Marcador de contenido 9">
            <a:extLst>
              <a:ext uri="{FF2B5EF4-FFF2-40B4-BE49-F238E27FC236}">
                <a16:creationId xmlns="" xmlns:a16="http://schemas.microsoft.com/office/drawing/2014/main" id="{7B0DD0E3-EB68-45D2-ADD8-FC591BDF9FFE}"/>
              </a:ext>
            </a:extLst>
          </p:cNvPr>
          <p:cNvSpPr txBox="1">
            <a:spLocks/>
          </p:cNvSpPr>
          <p:nvPr/>
        </p:nvSpPr>
        <p:spPr>
          <a:xfrm>
            <a:off x="4730546" y="2026070"/>
            <a:ext cx="2143681" cy="7116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b="1" dirty="0">
                <a:solidFill>
                  <a:schemeClr val="bg1"/>
                </a:solidFill>
                <a:latin typeface="Metropolis Light" pitchFamily="2" charset="77"/>
              </a:rPr>
              <a:t>4</a:t>
            </a:r>
            <a:r>
              <a:rPr lang="es-ES" sz="1200" b="1" dirty="0" smtClean="0">
                <a:solidFill>
                  <a:schemeClr val="bg1"/>
                </a:solidFill>
                <a:latin typeface="Metropolis Light" pitchFamily="2" charset="77"/>
              </a:rPr>
              <a:t>% Académicos                9% Administrativos          13% Estudiantes</a:t>
            </a:r>
          </a:p>
        </p:txBody>
      </p:sp>
      <p:sp>
        <p:nvSpPr>
          <p:cNvPr id="3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2764" y="4083699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6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33" name="Flecha abajo 32"/>
          <p:cNvSpPr/>
          <p:nvPr/>
        </p:nvSpPr>
        <p:spPr>
          <a:xfrm>
            <a:off x="4827306" y="4260757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34" name="Marcador de contenido 9">
            <a:extLst>
              <a:ext uri="{FF2B5EF4-FFF2-40B4-BE49-F238E27FC236}">
                <a16:creationId xmlns="" xmlns:a16="http://schemas.microsoft.com/office/drawing/2014/main" id="{7B0DD0E3-EB68-45D2-ADD8-FC591BDF9FFE}"/>
              </a:ext>
            </a:extLst>
          </p:cNvPr>
          <p:cNvSpPr txBox="1">
            <a:spLocks/>
          </p:cNvSpPr>
          <p:nvPr/>
        </p:nvSpPr>
        <p:spPr>
          <a:xfrm>
            <a:off x="4744442" y="5357729"/>
            <a:ext cx="2143681" cy="7116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100" b="1" dirty="0" smtClean="0">
                <a:solidFill>
                  <a:schemeClr val="bg1"/>
                </a:solidFill>
                <a:latin typeface="Metropolis Light" pitchFamily="2" charset="77"/>
              </a:rPr>
              <a:t>8% Académicos                    13% Administrativos             15% Estudiantes</a:t>
            </a:r>
          </a:p>
        </p:txBody>
      </p:sp>
      <p:pic>
        <p:nvPicPr>
          <p:cNvPr id="35" name="Imagen 34">
            <a:extLst>
              <a:ext uri="{FF2B5EF4-FFF2-40B4-BE49-F238E27FC236}">
                <a16:creationId xmlns="" xmlns:a16="http://schemas.microsoft.com/office/drawing/2014/main" id="{A4367710-B0DF-9E43-8C0F-5F5CC84349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22" b="53881"/>
          <a:stretch/>
        </p:blipFill>
        <p:spPr>
          <a:xfrm>
            <a:off x="6623056" y="1965672"/>
            <a:ext cx="2489331" cy="2519916"/>
          </a:xfrm>
          <a:prstGeom prst="rect">
            <a:avLst/>
          </a:prstGeom>
        </p:spPr>
      </p:pic>
      <p:sp>
        <p:nvSpPr>
          <p:cNvPr id="36" name="Marcador de texto 7">
            <a:extLst>
              <a:ext uri="{FF2B5EF4-FFF2-40B4-BE49-F238E27FC236}">
                <a16:creationId xmlns="" xmlns:a16="http://schemas.microsoft.com/office/drawing/2014/main" id="{BE0CA0B1-C78D-4347-B915-9C13669BE54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195581" y="2278926"/>
            <a:ext cx="1308523" cy="518755"/>
          </a:xfrm>
        </p:spPr>
        <p:txBody>
          <a:bodyPr rtlCol="0" anchor="ctr"/>
          <a:lstStyle/>
          <a:p>
            <a:r>
              <a:rPr lang="es-ES" sz="4200" b="1" dirty="0" smtClean="0">
                <a:solidFill>
                  <a:schemeClr val="bg1"/>
                </a:solidFill>
                <a:latin typeface="Metropolis" pitchFamily="2" charset="77"/>
              </a:rPr>
              <a:t>17%</a:t>
            </a:r>
            <a:endParaRPr lang="es-ES" sz="4200" b="1" dirty="0">
              <a:solidFill>
                <a:schemeClr val="bg1"/>
              </a:solidFill>
              <a:latin typeface="Metropolis" pitchFamily="2" charset="77"/>
            </a:endParaRPr>
          </a:p>
        </p:txBody>
      </p:sp>
      <p:sp>
        <p:nvSpPr>
          <p:cNvPr id="37" name="Marcador de texto 10">
            <a:extLst>
              <a:ext uri="{FF2B5EF4-FFF2-40B4-BE49-F238E27FC236}">
                <a16:creationId xmlns="" xmlns:a16="http://schemas.microsoft.com/office/drawing/2014/main" id="{25A467A7-E8DF-44D7-89E4-14F0645922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87162" y="2527605"/>
            <a:ext cx="2201721" cy="1290026"/>
          </a:xfrm>
        </p:spPr>
        <p:txBody>
          <a:bodyPr rtlCol="0" anchor="ctr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1200" dirty="0">
                <a:solidFill>
                  <a:schemeClr val="bg1"/>
                </a:solidFill>
                <a:latin typeface="Metropolis Light" pitchFamily="2" charset="77"/>
              </a:rPr>
              <a:t>de la comunidad universitaria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1200" dirty="0" smtClean="0">
                <a:solidFill>
                  <a:schemeClr val="bg1"/>
                </a:solidFill>
                <a:latin typeface="Metropolis Light" pitchFamily="2" charset="77"/>
              </a:rPr>
              <a:t>Considera </a:t>
            </a:r>
            <a:r>
              <a:rPr lang="es-ES" sz="1200" dirty="0">
                <a:solidFill>
                  <a:schemeClr val="bg1"/>
                </a:solidFill>
                <a:latin typeface="Metropolis Light" pitchFamily="2" charset="77"/>
              </a:rPr>
              <a:t>tener </a:t>
            </a:r>
            <a:r>
              <a:rPr lang="es-ES" sz="1200" dirty="0" smtClean="0">
                <a:solidFill>
                  <a:schemeClr val="bg1"/>
                </a:solidFill>
                <a:latin typeface="Metropolis Light" pitchFamily="2" charset="77"/>
              </a:rPr>
              <a:t>equipo insuficiente o sin capacidad</a:t>
            </a:r>
            <a:endParaRPr lang="es-ES" sz="1200" dirty="0">
              <a:solidFill>
                <a:schemeClr val="bg1"/>
              </a:solidFill>
              <a:latin typeface="Metropolis Light" pitchFamily="2" charset="77"/>
            </a:endParaRPr>
          </a:p>
        </p:txBody>
      </p:sp>
      <p:cxnSp>
        <p:nvCxnSpPr>
          <p:cNvPr id="38" name="Conector recto 37" title="Línea divisoria">
            <a:extLst>
              <a:ext uri="{FF2B5EF4-FFF2-40B4-BE49-F238E27FC236}">
                <a16:creationId xmlns="" xmlns:a16="http://schemas.microsoft.com/office/drawing/2014/main" id="{839C24AA-D80B-ED4C-9CFA-E8733D711D3B}"/>
              </a:ext>
            </a:extLst>
          </p:cNvPr>
          <p:cNvCxnSpPr>
            <a:cxnSpLocks/>
          </p:cNvCxnSpPr>
          <p:nvPr/>
        </p:nvCxnSpPr>
        <p:spPr bwMode="ltGray">
          <a:xfrm>
            <a:off x="6680598" y="3083324"/>
            <a:ext cx="2366282" cy="0"/>
          </a:xfrm>
          <a:prstGeom prst="line">
            <a:avLst/>
          </a:prstGeom>
          <a:ln w="15875">
            <a:solidFill>
              <a:srgbClr val="3EB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117069" y="2415975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40" name="Flecha abajo 39"/>
          <p:cNvSpPr/>
          <p:nvPr/>
        </p:nvSpPr>
        <p:spPr>
          <a:xfrm>
            <a:off x="6881611" y="2593033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1" name="Marcador de contenido 9">
            <a:extLst>
              <a:ext uri="{FF2B5EF4-FFF2-40B4-BE49-F238E27FC236}">
                <a16:creationId xmlns="" xmlns:a16="http://schemas.microsoft.com/office/drawing/2014/main" id="{7B0DD0E3-EB68-45D2-ADD8-FC591BDF9FFE}"/>
              </a:ext>
            </a:extLst>
          </p:cNvPr>
          <p:cNvSpPr txBox="1">
            <a:spLocks/>
          </p:cNvSpPr>
          <p:nvPr/>
        </p:nvSpPr>
        <p:spPr>
          <a:xfrm>
            <a:off x="6778001" y="3596606"/>
            <a:ext cx="2143681" cy="71163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b="1" dirty="0" smtClean="0">
                <a:solidFill>
                  <a:schemeClr val="bg1"/>
                </a:solidFill>
                <a:latin typeface="Metropolis Light" pitchFamily="2" charset="77"/>
              </a:rPr>
              <a:t>12% Académicos                16% Administrativos          15% Estudiantes</a:t>
            </a:r>
          </a:p>
        </p:txBody>
      </p:sp>
    </p:spTree>
    <p:extLst>
      <p:ext uri="{BB962C8B-B14F-4D97-AF65-F5344CB8AC3E}">
        <p14:creationId xmlns:p14="http://schemas.microsoft.com/office/powerpoint/2010/main" val="10661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 de texto 18">
            <a:extLst>
              <a:ext uri="{FF2B5EF4-FFF2-40B4-BE49-F238E27FC236}">
                <a16:creationId xmlns="" xmlns:a16="http://schemas.microsoft.com/office/drawing/2014/main" id="{F1DEB7C6-9817-1C41-BC1B-EFEA38A48B50}"/>
              </a:ext>
            </a:extLst>
          </p:cNvPr>
          <p:cNvSpPr txBox="1"/>
          <p:nvPr/>
        </p:nvSpPr>
        <p:spPr bwMode="gray">
          <a:xfrm>
            <a:off x="145358" y="4404168"/>
            <a:ext cx="12046641" cy="707886"/>
          </a:xfrm>
          <a:prstGeom prst="rect">
            <a:avLst/>
          </a:prstGeom>
          <a:noFill/>
        </p:spPr>
        <p:txBody>
          <a:bodyPr wrap="square" lIns="108000" tIns="72000" rIns="108000" bIns="72000" rtlCol="0" anchor="ctr" anchorCtr="0">
            <a:noAutofit/>
          </a:bodyPr>
          <a:lstStyle/>
          <a:p>
            <a:pPr rtl="0"/>
            <a:r>
              <a:rPr lang="es-ES" sz="4000" noProof="1">
                <a:solidFill>
                  <a:schemeClr val="accent4">
                    <a:lumMod val="75000"/>
                  </a:schemeClr>
                </a:solidFill>
                <a:latin typeface="Metropolis Thin" pitchFamily="2" charset="77"/>
              </a:rPr>
              <a:t>Diagnóstico de continuidad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="" xmlns:a16="http://schemas.microsoft.com/office/drawing/2014/main" id="{B10AEBCD-3DE4-354A-BFF5-10172C4D0E91}"/>
              </a:ext>
            </a:extLst>
          </p:cNvPr>
          <p:cNvSpPr txBox="1">
            <a:spLocks/>
          </p:cNvSpPr>
          <p:nvPr/>
        </p:nvSpPr>
        <p:spPr bwMode="gray">
          <a:xfrm>
            <a:off x="145358" y="5273457"/>
            <a:ext cx="12046641" cy="646331"/>
          </a:xfrm>
          <a:prstGeom prst="rect">
            <a:avLst/>
          </a:prstGeom>
        </p:spPr>
        <p:txBody>
          <a:bodyPr vert="horz" lIns="108000" tIns="108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Continuidad académica y laboral desde casa</a:t>
            </a:r>
          </a:p>
        </p:txBody>
      </p:sp>
      <p:cxnSp>
        <p:nvCxnSpPr>
          <p:cNvPr id="11" name="Conector recto 10" title="Línea divisoria">
            <a:extLst>
              <a:ext uri="{FF2B5EF4-FFF2-40B4-BE49-F238E27FC236}">
                <a16:creationId xmlns="" xmlns:a16="http://schemas.microsoft.com/office/drawing/2014/main" id="{A6A76DB3-8D02-1443-8782-D8E87FAA393D}"/>
              </a:ext>
            </a:extLst>
          </p:cNvPr>
          <p:cNvCxnSpPr>
            <a:cxnSpLocks/>
          </p:cNvCxnSpPr>
          <p:nvPr/>
        </p:nvCxnSpPr>
        <p:spPr bwMode="ltGray">
          <a:xfrm>
            <a:off x="271911" y="5213739"/>
            <a:ext cx="9980642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A2FB474A-D4DA-2A49-95D5-8A47FA3DF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7868"/>
            <a:ext cx="12192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41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 de texto 18">
            <a:extLst>
              <a:ext uri="{FF2B5EF4-FFF2-40B4-BE49-F238E27FC236}">
                <a16:creationId xmlns="" xmlns:a16="http://schemas.microsoft.com/office/drawing/2014/main" id="{309C1697-D796-F04C-9280-BCCC7D9C5AA8}"/>
              </a:ext>
            </a:extLst>
          </p:cNvPr>
          <p:cNvSpPr txBox="1"/>
          <p:nvPr/>
        </p:nvSpPr>
        <p:spPr bwMode="gray">
          <a:xfrm>
            <a:off x="145358" y="4404168"/>
            <a:ext cx="12046641" cy="707886"/>
          </a:xfrm>
          <a:prstGeom prst="rect">
            <a:avLst/>
          </a:prstGeom>
          <a:noFill/>
        </p:spPr>
        <p:txBody>
          <a:bodyPr wrap="square" lIns="108000" tIns="72000" rIns="108000" bIns="72000" rtlCol="0" anchor="ctr" anchorCtr="0">
            <a:noAutofit/>
          </a:bodyPr>
          <a:lstStyle/>
          <a:p>
            <a:pPr rtl="0"/>
            <a:r>
              <a:rPr lang="es-ES" sz="4000" noProof="1">
                <a:solidFill>
                  <a:schemeClr val="accent4">
                    <a:lumMod val="75000"/>
                  </a:schemeClr>
                </a:solidFill>
                <a:latin typeface="Metropolis Thin" pitchFamily="2" charset="77"/>
              </a:rPr>
              <a:t>Diagnóstico</a:t>
            </a:r>
          </a:p>
        </p:txBody>
      </p:sp>
      <p:sp>
        <p:nvSpPr>
          <p:cNvPr id="17" name="Subtítulo 2">
            <a:extLst>
              <a:ext uri="{FF2B5EF4-FFF2-40B4-BE49-F238E27FC236}">
                <a16:creationId xmlns="" xmlns:a16="http://schemas.microsoft.com/office/drawing/2014/main" id="{3B8260EA-F947-9B41-B9C7-42A05D62745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145358" y="5273457"/>
            <a:ext cx="12046641" cy="646331"/>
          </a:xfrm>
        </p:spPr>
        <p:txBody>
          <a:bodyPr lIns="108000" tIns="108000" rIns="72000" bIns="72000" rtlCol="0" anchor="ctr" anchorCtr="0"/>
          <a:lstStyle/>
          <a:p>
            <a:pPr rtl="0">
              <a:spcBef>
                <a:spcPts val="300"/>
              </a:spcBef>
              <a:spcAft>
                <a:spcPts val="300"/>
              </a:spcAft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Dimensión sanitaria</a:t>
            </a:r>
          </a:p>
        </p:txBody>
      </p:sp>
      <p:cxnSp>
        <p:nvCxnSpPr>
          <p:cNvPr id="20" name="Conector recto 19" title="Línea divisoria">
            <a:extLst>
              <a:ext uri="{FF2B5EF4-FFF2-40B4-BE49-F238E27FC236}">
                <a16:creationId xmlns="" xmlns:a16="http://schemas.microsoft.com/office/drawing/2014/main" id="{B38BC8A5-4DC3-9E4A-8651-E001A0AF8258}"/>
              </a:ext>
            </a:extLst>
          </p:cNvPr>
          <p:cNvCxnSpPr>
            <a:cxnSpLocks/>
          </p:cNvCxnSpPr>
          <p:nvPr/>
        </p:nvCxnSpPr>
        <p:spPr bwMode="ltGray">
          <a:xfrm>
            <a:off x="271911" y="5213739"/>
            <a:ext cx="4506768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8994FC3C-4588-DD43-B64D-31F97A2AEB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7868"/>
            <a:ext cx="12192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2697" y="1817062"/>
            <a:ext cx="1541929" cy="643767"/>
          </a:xfrm>
        </p:spPr>
        <p:txBody>
          <a:bodyPr rtlCol="0" anchor="ctr"/>
          <a:lstStyle/>
          <a:p>
            <a:pPr marL="0" indent="0" rtl="0">
              <a:buNone/>
            </a:pPr>
            <a:r>
              <a:rPr lang="es-ES" sz="6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46%</a:t>
            </a:r>
            <a:endParaRPr lang="es-ES" sz="6000" spc="-100" dirty="0">
              <a:solidFill>
                <a:schemeClr val="tx1">
                  <a:lumMod val="75000"/>
                  <a:lumOff val="25000"/>
                </a:schemeClr>
              </a:solidFill>
              <a:latin typeface="Metropolis Thin" pitchFamily="2" charset="77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498972A2-6CA7-4004-B499-2828DE6F4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697" y="1101128"/>
            <a:ext cx="5472000" cy="342182"/>
          </a:xfrm>
        </p:spPr>
        <p:txBody>
          <a:bodyPr rtlCol="0" anchor="ctr"/>
          <a:lstStyle/>
          <a:p>
            <a:pPr rtl="0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Percepción del espacio doméstico</a:t>
            </a:r>
          </a:p>
        </p:txBody>
      </p:sp>
      <p:sp>
        <p:nvSpPr>
          <p:cNvPr id="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1889645" y="1561497"/>
            <a:ext cx="4086640" cy="11452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Considera que con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sz="2000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dificultades menores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su espacio le permite dar continuidad a sus actividades</a:t>
            </a:r>
          </a:p>
        </p:txBody>
      </p:sp>
      <p:sp>
        <p:nvSpPr>
          <p:cNvPr id="9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42697" y="3428122"/>
            <a:ext cx="1541929" cy="6437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6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33%</a:t>
            </a:r>
            <a:endParaRPr lang="es-ES" sz="6000" spc="-100" dirty="0">
              <a:solidFill>
                <a:schemeClr val="tx1">
                  <a:lumMod val="75000"/>
                  <a:lumOff val="25000"/>
                </a:schemeClr>
              </a:solidFill>
              <a:latin typeface="Metropolis Thin" pitchFamily="2" charset="77"/>
            </a:endParaRPr>
          </a:p>
        </p:txBody>
      </p:sp>
      <p:sp>
        <p:nvSpPr>
          <p:cNvPr id="10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1889645" y="3177375"/>
            <a:ext cx="4086640" cy="11452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sz="2000" b="1" dirty="0">
                <a:latin typeface="Metropolis" pitchFamily="2" charset="77"/>
              </a:rPr>
              <a:t>Considera que su espacio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permite a plenitud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la posibilidad de dar continuidad a sus actividades</a:t>
            </a:r>
          </a:p>
        </p:txBody>
      </p:sp>
      <p:sp>
        <p:nvSpPr>
          <p:cNvPr id="11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242697" y="5044714"/>
            <a:ext cx="1541929" cy="6437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6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21%</a:t>
            </a:r>
            <a:endParaRPr lang="es-ES" sz="6000" spc="-100" dirty="0">
              <a:solidFill>
                <a:schemeClr val="tx1">
                  <a:lumMod val="75000"/>
                  <a:lumOff val="25000"/>
                </a:schemeClr>
              </a:solidFill>
              <a:latin typeface="Metropolis Thin" pitchFamily="2" charset="77"/>
            </a:endParaRPr>
          </a:p>
        </p:txBody>
      </p:sp>
      <p:sp>
        <p:nvSpPr>
          <p:cNvPr id="1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1889645" y="4806789"/>
            <a:ext cx="4086640" cy="11452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Considera que su espacio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dificulta la posibilidad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de poder dar continuidad a sus actividades</a:t>
            </a:r>
          </a:p>
        </p:txBody>
      </p:sp>
      <p:sp>
        <p:nvSpPr>
          <p:cNvPr id="30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9938" y="1590025"/>
            <a:ext cx="1541929" cy="643767"/>
          </a:xfrm>
        </p:spPr>
        <p:txBody>
          <a:bodyPr rtlCol="0" anchor="ctr"/>
          <a:lstStyle/>
          <a:p>
            <a:pPr marL="0" indent="0" rtl="0">
              <a:buNone/>
            </a:pPr>
            <a:r>
              <a:rPr lang="es-ES" sz="54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43%</a:t>
            </a:r>
            <a:endParaRPr lang="es-ES" sz="5400" spc="-100" dirty="0">
              <a:solidFill>
                <a:schemeClr val="tx1">
                  <a:lumMod val="75000"/>
                  <a:lumOff val="25000"/>
                </a:schemeClr>
              </a:solidFill>
              <a:latin typeface="Metropolis Thin" pitchFamily="2" charset="77"/>
            </a:endParaRPr>
          </a:p>
        </p:txBody>
      </p:sp>
      <p:sp>
        <p:nvSpPr>
          <p:cNvPr id="31" name="Marcador de texto 2">
            <a:extLst>
              <a:ext uri="{FF2B5EF4-FFF2-40B4-BE49-F238E27FC236}">
                <a16:creationId xmlns="" xmlns:a16="http://schemas.microsoft.com/office/drawing/2014/main" id="{498972A2-6CA7-4004-B499-2828DE6F4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1106874"/>
            <a:ext cx="5472000" cy="336436"/>
          </a:xfrm>
        </p:spPr>
        <p:txBody>
          <a:bodyPr rtlCol="0" anchor="ctr"/>
          <a:lstStyle/>
          <a:p>
            <a:pPr rtl="0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Dificultades del espacio doméstico</a:t>
            </a:r>
          </a:p>
        </p:txBody>
      </p:sp>
      <p:sp>
        <p:nvSpPr>
          <p:cNvPr id="3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861582" y="1457067"/>
            <a:ext cx="4087721" cy="90004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Considera que le afecta la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influencia de factores externos que provocan distracción</a:t>
            </a:r>
          </a:p>
        </p:txBody>
      </p:sp>
      <p:sp>
        <p:nvSpPr>
          <p:cNvPr id="33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199938" y="3712246"/>
            <a:ext cx="1541929" cy="6437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4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14%</a:t>
            </a:r>
            <a:endParaRPr lang="es-ES" sz="5400" spc="-100" dirty="0">
              <a:solidFill>
                <a:schemeClr val="tx1">
                  <a:lumMod val="75000"/>
                  <a:lumOff val="25000"/>
                </a:schemeClr>
              </a:solidFill>
              <a:latin typeface="Metropolis Thin" pitchFamily="2" charset="77"/>
            </a:endParaRPr>
          </a:p>
        </p:txBody>
      </p:sp>
      <p:sp>
        <p:nvSpPr>
          <p:cNvPr id="34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861581" y="4771956"/>
            <a:ext cx="4086640" cy="11452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Considera que su espacio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permite a plenitud</a:t>
            </a:r>
            <a:r>
              <a:rPr lang="es-ES" b="1" dirty="0">
                <a:solidFill>
                  <a:schemeClr val="tx1"/>
                </a:solidFill>
                <a:latin typeface="Metropolis" pitchFamily="2" charset="77"/>
              </a:rPr>
              <a:t> 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la posibilidad de que su hogar se vuelva un entorno de estudio/trabajo</a:t>
            </a:r>
          </a:p>
        </p:txBody>
      </p:sp>
      <p:sp>
        <p:nvSpPr>
          <p:cNvPr id="35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6199938" y="5027841"/>
            <a:ext cx="1541929" cy="6437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4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27%</a:t>
            </a:r>
            <a:endParaRPr lang="es-ES" sz="5400" spc="-100" dirty="0">
              <a:solidFill>
                <a:schemeClr val="tx1">
                  <a:lumMod val="75000"/>
                  <a:lumOff val="25000"/>
                </a:schemeClr>
              </a:solidFill>
              <a:latin typeface="Metropolis Thin" pitchFamily="2" charset="77"/>
            </a:endParaRPr>
          </a:p>
        </p:txBody>
      </p:sp>
      <p:sp>
        <p:nvSpPr>
          <p:cNvPr id="36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861582" y="3326575"/>
            <a:ext cx="4086640" cy="14151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Considera que su principal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dificultad es la</a:t>
            </a:r>
            <a:r>
              <a:rPr lang="es-ES" b="1" dirty="0">
                <a:solidFill>
                  <a:schemeClr val="tx1"/>
                </a:solidFill>
                <a:latin typeface="Metropolis" pitchFamily="2" charset="77"/>
              </a:rPr>
              <a:t> </a:t>
            </a:r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falta de disciplina 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y los</a:t>
            </a:r>
            <a:r>
              <a:rPr lang="es-ES" b="1" dirty="0">
                <a:solidFill>
                  <a:schemeClr val="tx1"/>
                </a:solidFill>
                <a:latin typeface="Metropolis" pitchFamily="2" charset="77"/>
              </a:rPr>
              <a:t> </a:t>
            </a:r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problemas con la organización</a:t>
            </a:r>
            <a:r>
              <a:rPr lang="es-ES" b="1" dirty="0">
                <a:solidFill>
                  <a:srgbClr val="FFCC00"/>
                </a:solidFill>
                <a:latin typeface="Metropolis" pitchFamily="2" charset="77"/>
              </a:rPr>
              <a:t> 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de su estudio/trabajo desde casa</a:t>
            </a:r>
          </a:p>
        </p:txBody>
      </p:sp>
      <p:sp>
        <p:nvSpPr>
          <p:cNvPr id="18" name="Marcador de número de diapositiva 2">
            <a:extLst>
              <a:ext uri="{FF2B5EF4-FFF2-40B4-BE49-F238E27FC236}">
                <a16:creationId xmlns="" xmlns:a16="http://schemas.microsoft.com/office/drawing/2014/main" id="{6A474C5B-1009-A74C-9B4F-FA296B06B3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015798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sz="1100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30</a:t>
            </a:fld>
            <a:endParaRPr lang="es-ES" sz="11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D9550B14-EE6D-2D4E-BCBC-63407CD2C935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El entorno doméstico y la continuidad académica y laboral</a:t>
            </a:r>
          </a:p>
        </p:txBody>
      </p:sp>
      <p:cxnSp>
        <p:nvCxnSpPr>
          <p:cNvPr id="23" name="Conector recto 22" title="Línea divisoria">
            <a:extLst>
              <a:ext uri="{FF2B5EF4-FFF2-40B4-BE49-F238E27FC236}">
                <a16:creationId xmlns="" xmlns:a16="http://schemas.microsoft.com/office/drawing/2014/main" id="{8E07088B-12A8-0A4C-87D0-4565D385EDE3}"/>
              </a:ext>
            </a:extLst>
          </p:cNvPr>
          <p:cNvCxnSpPr>
            <a:cxnSpLocks/>
          </p:cNvCxnSpPr>
          <p:nvPr/>
        </p:nvCxnSpPr>
        <p:spPr bwMode="ltGray">
          <a:xfrm flipV="1">
            <a:off x="6031956" y="932329"/>
            <a:ext cx="0" cy="5412105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30492" y="2410603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1" name="Flecha abajo 20"/>
          <p:cNvSpPr/>
          <p:nvPr/>
        </p:nvSpPr>
        <p:spPr>
          <a:xfrm>
            <a:off x="695034" y="2587661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2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75034" y="4071889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8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4" name="Flecha abajo 23"/>
          <p:cNvSpPr/>
          <p:nvPr/>
        </p:nvSpPr>
        <p:spPr>
          <a:xfrm rot="10800000">
            <a:off x="654605" y="4216306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2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82461" y="5603914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6" name="Flecha abajo 25"/>
          <p:cNvSpPr/>
          <p:nvPr/>
        </p:nvSpPr>
        <p:spPr>
          <a:xfrm>
            <a:off x="647003" y="5780972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2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50427" y="2233792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200" b="1" dirty="0">
                <a:solidFill>
                  <a:srgbClr val="FF0000"/>
                </a:solidFill>
                <a:latin typeface="Metropolis" pitchFamily="2" charset="77"/>
              </a:rPr>
              <a:t>6</a:t>
            </a:r>
            <a:r>
              <a:rPr lang="es-ES" sz="12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8" name="Flecha abajo 27"/>
          <p:cNvSpPr/>
          <p:nvPr/>
        </p:nvSpPr>
        <p:spPr>
          <a:xfrm>
            <a:off x="6614969" y="2410850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100"/>
          </a:p>
        </p:txBody>
      </p:sp>
      <p:sp>
        <p:nvSpPr>
          <p:cNvPr id="29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9938" y="2612459"/>
            <a:ext cx="1541929" cy="643767"/>
          </a:xfrm>
        </p:spPr>
        <p:txBody>
          <a:bodyPr rtlCol="0" anchor="ctr"/>
          <a:lstStyle/>
          <a:p>
            <a:pPr marL="0" indent="0" rtl="0">
              <a:buNone/>
            </a:pPr>
            <a:r>
              <a:rPr lang="es-ES" sz="54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17%</a:t>
            </a:r>
            <a:endParaRPr lang="es-ES" sz="5400" spc="-100" dirty="0">
              <a:solidFill>
                <a:schemeClr val="tx1">
                  <a:lumMod val="75000"/>
                  <a:lumOff val="25000"/>
                </a:schemeClr>
              </a:solidFill>
              <a:latin typeface="Metropolis Thin" pitchFamily="2" charset="77"/>
            </a:endParaRPr>
          </a:p>
        </p:txBody>
      </p:sp>
      <p:sp>
        <p:nvSpPr>
          <p:cNvPr id="3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861582" y="2479501"/>
            <a:ext cx="4087721" cy="90004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Considera que le afecta la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Falta de disciplina y motivación al estudiar / trabajar en casa</a:t>
            </a:r>
          </a:p>
        </p:txBody>
      </p:sp>
      <p:sp>
        <p:nvSpPr>
          <p:cNvPr id="3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50427" y="429270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200" b="1" dirty="0" smtClean="0">
                <a:solidFill>
                  <a:srgbClr val="FF0000"/>
                </a:solidFill>
                <a:latin typeface="Metropolis" pitchFamily="2" charset="77"/>
              </a:rPr>
              <a:t>12%</a:t>
            </a:r>
            <a:endParaRPr lang="es-ES" sz="1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9" name="Flecha abajo 38"/>
          <p:cNvSpPr/>
          <p:nvPr/>
        </p:nvSpPr>
        <p:spPr>
          <a:xfrm>
            <a:off x="6614969" y="4469759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100"/>
          </a:p>
        </p:txBody>
      </p:sp>
      <p:sp>
        <p:nvSpPr>
          <p:cNvPr id="4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36931" y="5613753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41" name="Flecha abajo 40"/>
          <p:cNvSpPr/>
          <p:nvPr/>
        </p:nvSpPr>
        <p:spPr>
          <a:xfrm rot="10800000">
            <a:off x="6629998" y="5764352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100"/>
          </a:p>
        </p:txBody>
      </p:sp>
      <p:sp>
        <p:nvSpPr>
          <p:cNvPr id="4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29673" y="3246999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200" b="1" dirty="0">
                <a:solidFill>
                  <a:srgbClr val="FF0000"/>
                </a:solidFill>
                <a:latin typeface="Metropolis" pitchFamily="2" charset="77"/>
              </a:rPr>
              <a:t>7</a:t>
            </a:r>
            <a:r>
              <a:rPr lang="es-ES" sz="12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3" name="Flecha abajo 42"/>
          <p:cNvSpPr/>
          <p:nvPr/>
        </p:nvSpPr>
        <p:spPr>
          <a:xfrm rot="10800000">
            <a:off x="6609244" y="3391416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100"/>
          </a:p>
        </p:txBody>
      </p:sp>
    </p:spTree>
    <p:extLst>
      <p:ext uri="{BB962C8B-B14F-4D97-AF65-F5344CB8AC3E}">
        <p14:creationId xmlns:p14="http://schemas.microsoft.com/office/powerpoint/2010/main" val="304649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 de texto 18">
            <a:extLst>
              <a:ext uri="{FF2B5EF4-FFF2-40B4-BE49-F238E27FC236}">
                <a16:creationId xmlns="" xmlns:a16="http://schemas.microsoft.com/office/drawing/2014/main" id="{D9F207EC-91FF-5248-9ABE-BB51D9F38D01}"/>
              </a:ext>
            </a:extLst>
          </p:cNvPr>
          <p:cNvSpPr txBox="1"/>
          <p:nvPr/>
        </p:nvSpPr>
        <p:spPr bwMode="gray">
          <a:xfrm>
            <a:off x="145358" y="4404168"/>
            <a:ext cx="12046641" cy="707886"/>
          </a:xfrm>
          <a:prstGeom prst="rect">
            <a:avLst/>
          </a:prstGeom>
          <a:noFill/>
        </p:spPr>
        <p:txBody>
          <a:bodyPr wrap="square" lIns="108000" tIns="72000" rIns="108000" bIns="72000" rtlCol="0" anchor="ctr" anchorCtr="0">
            <a:noAutofit/>
          </a:bodyPr>
          <a:lstStyle/>
          <a:p>
            <a:pPr rtl="0"/>
            <a:r>
              <a:rPr lang="es-ES" sz="4000" noProof="1">
                <a:solidFill>
                  <a:schemeClr val="accent4">
                    <a:lumMod val="75000"/>
                  </a:schemeClr>
                </a:solidFill>
                <a:latin typeface="Metropolis Thin" pitchFamily="2" charset="77"/>
              </a:rPr>
              <a:t>Información adicional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="" xmlns:a16="http://schemas.microsoft.com/office/drawing/2014/main" id="{A654A689-E075-2647-844C-F3C0658C431C}"/>
              </a:ext>
            </a:extLst>
          </p:cNvPr>
          <p:cNvSpPr txBox="1">
            <a:spLocks/>
          </p:cNvSpPr>
          <p:nvPr/>
        </p:nvSpPr>
        <p:spPr bwMode="gray">
          <a:xfrm>
            <a:off x="145358" y="5273457"/>
            <a:ext cx="12046641" cy="646331"/>
          </a:xfrm>
          <a:prstGeom prst="rect">
            <a:avLst/>
          </a:prstGeom>
        </p:spPr>
        <p:txBody>
          <a:bodyPr vert="horz" lIns="108000" tIns="108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Anexo cuantitativo y cualitativo</a:t>
            </a:r>
          </a:p>
        </p:txBody>
      </p:sp>
      <p:cxnSp>
        <p:nvCxnSpPr>
          <p:cNvPr id="11" name="Conector recto 10" title="Línea divisoria">
            <a:extLst>
              <a:ext uri="{FF2B5EF4-FFF2-40B4-BE49-F238E27FC236}">
                <a16:creationId xmlns="" xmlns:a16="http://schemas.microsoft.com/office/drawing/2014/main" id="{835C42F4-7632-E843-A126-2B939A7C6F04}"/>
              </a:ext>
            </a:extLst>
          </p:cNvPr>
          <p:cNvCxnSpPr>
            <a:cxnSpLocks/>
          </p:cNvCxnSpPr>
          <p:nvPr/>
        </p:nvCxnSpPr>
        <p:spPr bwMode="ltGray">
          <a:xfrm>
            <a:off x="271911" y="5213739"/>
            <a:ext cx="7143497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8368C491-EBCF-5248-9830-4AA962028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7868"/>
            <a:ext cx="12192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7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="" xmlns:a16="http://schemas.microsoft.com/office/drawing/2014/main" id="{14084BC5-2173-45D5-9E56-563C563D35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2697" y="1160177"/>
            <a:ext cx="3470875" cy="1529721"/>
          </a:xfrm>
        </p:spPr>
        <p:txBody>
          <a:bodyPr rtlCol="0" anchor="ctr"/>
          <a:lstStyle/>
          <a:p>
            <a:pPr algn="l"/>
            <a:r>
              <a:rPr lang="es-MX" sz="2000" dirty="0">
                <a:latin typeface="Metropolis Light" pitchFamily="2" charset="77"/>
              </a:rPr>
              <a:t>¿Consideras que la Universidad te ha dotado de las plataformas necesarias para realizar tus estudios y/o trabajo?</a:t>
            </a: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26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8881576" y="1526170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latin typeface="Metropolis" pitchFamily="2" charset="77"/>
              </a:rPr>
              <a:t>50%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7" name="Marcador de contenido 2">
            <a:extLst>
              <a:ext uri="{FF2B5EF4-FFF2-40B4-BE49-F238E27FC236}">
                <a16:creationId xmlns="" xmlns:a16="http://schemas.microsoft.com/office/drawing/2014/main" id="{616BC25F-F41F-4EE7-8166-FD25E15EA654}"/>
              </a:ext>
            </a:extLst>
          </p:cNvPr>
          <p:cNvSpPr txBox="1">
            <a:spLocks/>
          </p:cNvSpPr>
          <p:nvPr/>
        </p:nvSpPr>
        <p:spPr>
          <a:xfrm>
            <a:off x="5742829" y="1109252"/>
            <a:ext cx="1709692" cy="23189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sz="1600" b="1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nada</a:t>
            </a:r>
          </a:p>
        </p:txBody>
      </p:sp>
      <p:sp>
        <p:nvSpPr>
          <p:cNvPr id="28" name="Marcador de contenido 2">
            <a:extLst>
              <a:ext uri="{FF2B5EF4-FFF2-40B4-BE49-F238E27FC236}">
                <a16:creationId xmlns="" xmlns:a16="http://schemas.microsoft.com/office/drawing/2014/main" id="{616BC25F-F41F-4EE7-8166-FD25E15EA654}"/>
              </a:ext>
            </a:extLst>
          </p:cNvPr>
          <p:cNvSpPr txBox="1">
            <a:spLocks/>
          </p:cNvSpPr>
          <p:nvPr/>
        </p:nvSpPr>
        <p:spPr>
          <a:xfrm>
            <a:off x="7099849" y="1109252"/>
            <a:ext cx="1709692" cy="23189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sz="1600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poco</a:t>
            </a:r>
          </a:p>
        </p:txBody>
      </p:sp>
      <p:sp>
        <p:nvSpPr>
          <p:cNvPr id="29" name="Marcador de contenido 2">
            <a:extLst>
              <a:ext uri="{FF2B5EF4-FFF2-40B4-BE49-F238E27FC236}">
                <a16:creationId xmlns="" xmlns:a16="http://schemas.microsoft.com/office/drawing/2014/main" id="{616BC25F-F41F-4EE7-8166-FD25E15EA654}"/>
              </a:ext>
            </a:extLst>
          </p:cNvPr>
          <p:cNvSpPr txBox="1">
            <a:spLocks/>
          </p:cNvSpPr>
          <p:nvPr/>
        </p:nvSpPr>
        <p:spPr>
          <a:xfrm>
            <a:off x="8625308" y="1109252"/>
            <a:ext cx="1709692" cy="23189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sz="1600" b="1" dirty="0">
                <a:solidFill>
                  <a:schemeClr val="accent1">
                    <a:lumMod val="75000"/>
                  </a:schemeClr>
                </a:solidFill>
                <a:latin typeface="Metropolis" pitchFamily="2" charset="77"/>
              </a:rPr>
              <a:t>parcialmente</a:t>
            </a:r>
          </a:p>
        </p:txBody>
      </p:sp>
      <p:sp>
        <p:nvSpPr>
          <p:cNvPr id="30" name="Marcador de texto 9">
            <a:extLst>
              <a:ext uri="{FF2B5EF4-FFF2-40B4-BE49-F238E27FC236}">
                <a16:creationId xmlns="" xmlns:a16="http://schemas.microsoft.com/office/drawing/2014/main" id="{77D79B0F-EFCB-42B1-AEAE-0FE4763D4456}"/>
              </a:ext>
            </a:extLst>
          </p:cNvPr>
          <p:cNvSpPr txBox="1">
            <a:spLocks/>
          </p:cNvSpPr>
          <p:nvPr/>
        </p:nvSpPr>
        <p:spPr>
          <a:xfrm>
            <a:off x="3963337" y="1952488"/>
            <a:ext cx="2042599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Docentes </a:t>
            </a:r>
          </a:p>
        </p:txBody>
      </p:sp>
      <p:sp>
        <p:nvSpPr>
          <p:cNvPr id="31" name="Marcador de texto 3">
            <a:extLst>
              <a:ext uri="{FF2B5EF4-FFF2-40B4-BE49-F238E27FC236}">
                <a16:creationId xmlns="" xmlns:a16="http://schemas.microsoft.com/office/drawing/2014/main" id="{27325661-92B1-4FD6-80E6-C1A1C5F5B8BA}"/>
              </a:ext>
            </a:extLst>
          </p:cNvPr>
          <p:cNvSpPr txBox="1">
            <a:spLocks/>
          </p:cNvSpPr>
          <p:nvPr/>
        </p:nvSpPr>
        <p:spPr>
          <a:xfrm>
            <a:off x="3963337" y="1531712"/>
            <a:ext cx="2042599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32" name="Marcador de texto 7">
            <a:extLst>
              <a:ext uri="{FF2B5EF4-FFF2-40B4-BE49-F238E27FC236}">
                <a16:creationId xmlns="" xmlns:a16="http://schemas.microsoft.com/office/drawing/2014/main" id="{FA562AA1-9ED1-4AA1-8F21-A53B5A69CB06}"/>
              </a:ext>
            </a:extLst>
          </p:cNvPr>
          <p:cNvSpPr txBox="1">
            <a:spLocks/>
          </p:cNvSpPr>
          <p:nvPr/>
        </p:nvSpPr>
        <p:spPr>
          <a:xfrm>
            <a:off x="3963337" y="2351606"/>
            <a:ext cx="2042599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</a:p>
        </p:txBody>
      </p:sp>
      <p:sp>
        <p:nvSpPr>
          <p:cNvPr id="33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8881576" y="1956460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latin typeface="Metropolis" pitchFamily="2" charset="77"/>
              </a:rPr>
              <a:t>3</a:t>
            </a:r>
            <a:r>
              <a:rPr lang="es-ES" b="1" noProof="1" smtClean="0">
                <a:latin typeface="Metropolis" pitchFamily="2" charset="77"/>
              </a:rPr>
              <a:t>9</a:t>
            </a:r>
            <a:r>
              <a:rPr lang="es-ES" b="1" noProof="1">
                <a:latin typeface="Metropolis" pitchFamily="2" charset="77"/>
              </a:rPr>
              <a:t>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34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8881576" y="2349233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54%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35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7356117" y="1526170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13%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37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7356117" y="1956460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10%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39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7356117" y="2349233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latin typeface="Metropolis" pitchFamily="2" charset="77"/>
              </a:rPr>
              <a:t>7</a:t>
            </a:r>
            <a:r>
              <a:rPr lang="es-ES" b="1" noProof="1" smtClean="0">
                <a:latin typeface="Metropolis" pitchFamily="2" charset="77"/>
              </a:rPr>
              <a:t>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41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5999097" y="1526170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latin typeface="Metropolis" pitchFamily="2" charset="77"/>
              </a:rPr>
              <a:t>4</a:t>
            </a:r>
            <a:r>
              <a:rPr lang="es-ES" b="1" noProof="1" smtClean="0">
                <a:latin typeface="Metropolis" pitchFamily="2" charset="77"/>
              </a:rPr>
              <a:t>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42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5999097" y="1956460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latin typeface="Metropolis" pitchFamily="2" charset="77"/>
              </a:rPr>
              <a:t>4</a:t>
            </a:r>
            <a:r>
              <a:rPr lang="es-ES" b="1" noProof="1" smtClean="0">
                <a:latin typeface="Metropolis" pitchFamily="2" charset="77"/>
              </a:rPr>
              <a:t>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43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5999097" y="2349233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latin typeface="Metropolis" pitchFamily="2" charset="77"/>
              </a:rPr>
              <a:t>9</a:t>
            </a:r>
            <a:r>
              <a:rPr lang="es-ES" b="1" noProof="1" smtClean="0">
                <a:latin typeface="Metropolis" pitchFamily="2" charset="77"/>
              </a:rPr>
              <a:t>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44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10495879" y="1524329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36%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45" name="Marcador de contenido 2">
            <a:extLst>
              <a:ext uri="{FF2B5EF4-FFF2-40B4-BE49-F238E27FC236}">
                <a16:creationId xmlns="" xmlns:a16="http://schemas.microsoft.com/office/drawing/2014/main" id="{616BC25F-F41F-4EE7-8166-FD25E15EA654}"/>
              </a:ext>
            </a:extLst>
          </p:cNvPr>
          <p:cNvSpPr txBox="1">
            <a:spLocks/>
          </p:cNvSpPr>
          <p:nvPr/>
        </p:nvSpPr>
        <p:spPr>
          <a:xfrm>
            <a:off x="10239611" y="1109252"/>
            <a:ext cx="1709692" cy="23189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sz="1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totalmente</a:t>
            </a:r>
          </a:p>
        </p:txBody>
      </p:sp>
      <p:sp>
        <p:nvSpPr>
          <p:cNvPr id="46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10495879" y="1954619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47%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47" name="Marcador de texto 12">
            <a:extLst>
              <a:ext uri="{FF2B5EF4-FFF2-40B4-BE49-F238E27FC236}">
                <a16:creationId xmlns="" xmlns:a16="http://schemas.microsoft.com/office/drawing/2014/main" id="{C32C294C-1590-42EF-AA55-43D984432B57}"/>
              </a:ext>
            </a:extLst>
          </p:cNvPr>
          <p:cNvSpPr txBox="1">
            <a:spLocks/>
          </p:cNvSpPr>
          <p:nvPr/>
        </p:nvSpPr>
        <p:spPr>
          <a:xfrm>
            <a:off x="10495879" y="2347392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latin typeface="Metropolis" pitchFamily="2" charset="77"/>
              </a:rPr>
              <a:t>81%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51" name="Marcador de texto 16">
            <a:extLst>
              <a:ext uri="{FF2B5EF4-FFF2-40B4-BE49-F238E27FC236}">
                <a16:creationId xmlns="" xmlns:a16="http://schemas.microsoft.com/office/drawing/2014/main" id="{14084BC5-2173-45D5-9E56-563C563D35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2697" y="4664615"/>
            <a:ext cx="3470874" cy="905700"/>
          </a:xfrm>
        </p:spPr>
        <p:txBody>
          <a:bodyPr rtlCol="0"/>
          <a:lstStyle/>
          <a:p>
            <a:pPr algn="l"/>
            <a:r>
              <a:rPr lang="es-MX" sz="2000" dirty="0">
                <a:latin typeface="Metropolis Light" pitchFamily="2" charset="77"/>
              </a:rPr>
              <a:t>¿Consideras que la Universidad puede mejorar en …?</a:t>
            </a:r>
            <a:endParaRPr lang="es-ES" sz="2000" dirty="0">
              <a:latin typeface="Metropolis Light" pitchFamily="2" charset="77"/>
            </a:endParaRPr>
          </a:p>
        </p:txBody>
      </p:sp>
      <p:sp>
        <p:nvSpPr>
          <p:cNvPr id="55" name="Marcador de contenido 2">
            <a:extLst>
              <a:ext uri="{FF2B5EF4-FFF2-40B4-BE49-F238E27FC236}">
                <a16:creationId xmlns="" xmlns:a16="http://schemas.microsoft.com/office/drawing/2014/main" id="{616BC25F-F41F-4EE7-8166-FD25E15EA654}"/>
              </a:ext>
            </a:extLst>
          </p:cNvPr>
          <p:cNvSpPr txBox="1">
            <a:spLocks/>
          </p:cNvSpPr>
          <p:nvPr/>
        </p:nvSpPr>
        <p:spPr>
          <a:xfrm>
            <a:off x="5686555" y="3185086"/>
            <a:ext cx="1980000" cy="147952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100" b="1" dirty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Dotar de métodos y mecanismos mínimos obligatorios, dejando el resto del proceso de comunicación (enseñanza aprendizaje, interacción laboral), a la creatividad y herramientas disponibles de su población</a:t>
            </a:r>
          </a:p>
        </p:txBody>
      </p:sp>
      <p:sp>
        <p:nvSpPr>
          <p:cNvPr id="75" name="Marcador de contenido 2">
            <a:extLst>
              <a:ext uri="{FF2B5EF4-FFF2-40B4-BE49-F238E27FC236}">
                <a16:creationId xmlns="" xmlns:a16="http://schemas.microsoft.com/office/drawing/2014/main" id="{616BC25F-F41F-4EE7-8166-FD25E15EA654}"/>
              </a:ext>
            </a:extLst>
          </p:cNvPr>
          <p:cNvSpPr txBox="1">
            <a:spLocks/>
          </p:cNvSpPr>
          <p:nvPr/>
        </p:nvSpPr>
        <p:spPr>
          <a:xfrm>
            <a:off x="7827929" y="3849206"/>
            <a:ext cx="1980000" cy="8154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100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Promover la creatividad y dar oportunidad a la diversidad de métodos y herramientas, acercando los medios disponibles para ello </a:t>
            </a:r>
          </a:p>
        </p:txBody>
      </p:sp>
      <p:sp>
        <p:nvSpPr>
          <p:cNvPr id="79" name="Marcador de contenido 2">
            <a:extLst>
              <a:ext uri="{FF2B5EF4-FFF2-40B4-BE49-F238E27FC236}">
                <a16:creationId xmlns="" xmlns:a16="http://schemas.microsoft.com/office/drawing/2014/main" id="{616BC25F-F41F-4EE7-8166-FD25E15EA654}"/>
              </a:ext>
            </a:extLst>
          </p:cNvPr>
          <p:cNvSpPr txBox="1">
            <a:spLocks/>
          </p:cNvSpPr>
          <p:nvPr/>
        </p:nvSpPr>
        <p:spPr>
          <a:xfrm>
            <a:off x="9969303" y="4188656"/>
            <a:ext cx="1980000" cy="47595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1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Unificar una plataforma y metodología de enseñanza y/o colaboración laboral</a:t>
            </a:r>
          </a:p>
        </p:txBody>
      </p:sp>
      <p:sp>
        <p:nvSpPr>
          <p:cNvPr id="48" name="Marcador de número de diapositiva 2">
            <a:extLst>
              <a:ext uri="{FF2B5EF4-FFF2-40B4-BE49-F238E27FC236}">
                <a16:creationId xmlns="" xmlns:a16="http://schemas.microsoft.com/office/drawing/2014/main" id="{490787B9-751F-1649-A0F3-FCE5BA7FDD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32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49" name="Rectángulo 48">
            <a:extLst>
              <a:ext uri="{FF2B5EF4-FFF2-40B4-BE49-F238E27FC236}">
                <a16:creationId xmlns="" xmlns:a16="http://schemas.microsoft.com/office/drawing/2014/main" id="{4031EF4D-2BA3-1A44-8CAA-31248D974BBF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Percepción de la respuesta institucional</a:t>
            </a:r>
          </a:p>
        </p:txBody>
      </p:sp>
      <p:cxnSp>
        <p:nvCxnSpPr>
          <p:cNvPr id="54" name="Conector recto 53" title="Línea divisoria">
            <a:extLst>
              <a:ext uri="{FF2B5EF4-FFF2-40B4-BE49-F238E27FC236}">
                <a16:creationId xmlns="" xmlns:a16="http://schemas.microsoft.com/office/drawing/2014/main" id="{8E31D8FD-B8D7-1A4D-AE25-816D7897D8DC}"/>
              </a:ext>
            </a:extLst>
          </p:cNvPr>
          <p:cNvCxnSpPr>
            <a:cxnSpLocks/>
          </p:cNvCxnSpPr>
          <p:nvPr/>
        </p:nvCxnSpPr>
        <p:spPr bwMode="ltGray">
          <a:xfrm flipV="1">
            <a:off x="3874450" y="1034956"/>
            <a:ext cx="0" cy="1705029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Marcador de texto 3">
            <a:extLst>
              <a:ext uri="{FF2B5EF4-FFF2-40B4-BE49-F238E27FC236}">
                <a16:creationId xmlns="" xmlns:a16="http://schemas.microsoft.com/office/drawing/2014/main" id="{8AB370F5-A4D8-CE46-90A7-4B8CCF311492}"/>
              </a:ext>
            </a:extLst>
          </p:cNvPr>
          <p:cNvSpPr txBox="1">
            <a:spLocks/>
          </p:cNvSpPr>
          <p:nvPr/>
        </p:nvSpPr>
        <p:spPr>
          <a:xfrm>
            <a:off x="3963337" y="1128334"/>
            <a:ext cx="2042599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Sector</a:t>
            </a:r>
          </a:p>
        </p:txBody>
      </p:sp>
      <p:sp>
        <p:nvSpPr>
          <p:cNvPr id="85" name="Marcador de texto 12">
            <a:extLst>
              <a:ext uri="{FF2B5EF4-FFF2-40B4-BE49-F238E27FC236}">
                <a16:creationId xmlns="" xmlns:a16="http://schemas.microsoft.com/office/drawing/2014/main" id="{2875B26A-63A5-E54E-A34B-0D501E90D684}"/>
              </a:ext>
            </a:extLst>
          </p:cNvPr>
          <p:cNvSpPr txBox="1">
            <a:spLocks/>
          </p:cNvSpPr>
          <p:nvPr/>
        </p:nvSpPr>
        <p:spPr>
          <a:xfrm>
            <a:off x="10360725" y="4854266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22%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86" name="Marcador de texto 9">
            <a:extLst>
              <a:ext uri="{FF2B5EF4-FFF2-40B4-BE49-F238E27FC236}">
                <a16:creationId xmlns="" xmlns:a16="http://schemas.microsoft.com/office/drawing/2014/main" id="{8B8D66C3-AC67-C141-A462-C498F53D16BC}"/>
              </a:ext>
            </a:extLst>
          </p:cNvPr>
          <p:cNvSpPr txBox="1">
            <a:spLocks/>
          </p:cNvSpPr>
          <p:nvPr/>
        </p:nvSpPr>
        <p:spPr>
          <a:xfrm>
            <a:off x="3963337" y="5280584"/>
            <a:ext cx="2042599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Docentes </a:t>
            </a:r>
          </a:p>
        </p:txBody>
      </p:sp>
      <p:sp>
        <p:nvSpPr>
          <p:cNvPr id="87" name="Marcador de texto 3">
            <a:extLst>
              <a:ext uri="{FF2B5EF4-FFF2-40B4-BE49-F238E27FC236}">
                <a16:creationId xmlns="" xmlns:a16="http://schemas.microsoft.com/office/drawing/2014/main" id="{FBAABDFA-3197-8648-BBDA-F11A624FF121}"/>
              </a:ext>
            </a:extLst>
          </p:cNvPr>
          <p:cNvSpPr txBox="1">
            <a:spLocks/>
          </p:cNvSpPr>
          <p:nvPr/>
        </p:nvSpPr>
        <p:spPr>
          <a:xfrm>
            <a:off x="3963337" y="4859808"/>
            <a:ext cx="2042599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88" name="Marcador de texto 7">
            <a:extLst>
              <a:ext uri="{FF2B5EF4-FFF2-40B4-BE49-F238E27FC236}">
                <a16:creationId xmlns="" xmlns:a16="http://schemas.microsoft.com/office/drawing/2014/main" id="{07CAD4F1-6337-C04D-918D-2407CCC438C8}"/>
              </a:ext>
            </a:extLst>
          </p:cNvPr>
          <p:cNvSpPr txBox="1">
            <a:spLocks/>
          </p:cNvSpPr>
          <p:nvPr/>
        </p:nvSpPr>
        <p:spPr>
          <a:xfrm>
            <a:off x="3963337" y="5679702"/>
            <a:ext cx="2042599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</a:p>
        </p:txBody>
      </p:sp>
      <p:sp>
        <p:nvSpPr>
          <p:cNvPr id="89" name="Marcador de texto 12">
            <a:extLst>
              <a:ext uri="{FF2B5EF4-FFF2-40B4-BE49-F238E27FC236}">
                <a16:creationId xmlns="" xmlns:a16="http://schemas.microsoft.com/office/drawing/2014/main" id="{360176FD-698E-4343-8FFB-547C584BBC1A}"/>
              </a:ext>
            </a:extLst>
          </p:cNvPr>
          <p:cNvSpPr txBox="1">
            <a:spLocks/>
          </p:cNvSpPr>
          <p:nvPr/>
        </p:nvSpPr>
        <p:spPr>
          <a:xfrm>
            <a:off x="10360725" y="5284556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32%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90" name="Marcador de texto 12">
            <a:extLst>
              <a:ext uri="{FF2B5EF4-FFF2-40B4-BE49-F238E27FC236}">
                <a16:creationId xmlns="" xmlns:a16="http://schemas.microsoft.com/office/drawing/2014/main" id="{864B4C1D-84EE-6346-9B6C-95115B084364}"/>
              </a:ext>
            </a:extLst>
          </p:cNvPr>
          <p:cNvSpPr txBox="1">
            <a:spLocks/>
          </p:cNvSpPr>
          <p:nvPr/>
        </p:nvSpPr>
        <p:spPr>
          <a:xfrm>
            <a:off x="10360725" y="5677329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34%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91" name="Marcador de texto 12">
            <a:extLst>
              <a:ext uri="{FF2B5EF4-FFF2-40B4-BE49-F238E27FC236}">
                <a16:creationId xmlns="" xmlns:a16="http://schemas.microsoft.com/office/drawing/2014/main" id="{7ED2D2B1-454F-344C-843C-5A85A3A4685E}"/>
              </a:ext>
            </a:extLst>
          </p:cNvPr>
          <p:cNvSpPr txBox="1">
            <a:spLocks/>
          </p:cNvSpPr>
          <p:nvPr/>
        </p:nvSpPr>
        <p:spPr>
          <a:xfrm>
            <a:off x="8219351" y="4854266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53%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92" name="Marcador de texto 12">
            <a:extLst>
              <a:ext uri="{FF2B5EF4-FFF2-40B4-BE49-F238E27FC236}">
                <a16:creationId xmlns="" xmlns:a16="http://schemas.microsoft.com/office/drawing/2014/main" id="{0CEE7785-D3CF-E442-8FAB-FC7383FC12CA}"/>
              </a:ext>
            </a:extLst>
          </p:cNvPr>
          <p:cNvSpPr txBox="1">
            <a:spLocks/>
          </p:cNvSpPr>
          <p:nvPr/>
        </p:nvSpPr>
        <p:spPr>
          <a:xfrm>
            <a:off x="8219351" y="5284556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42%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93" name="Marcador de texto 12">
            <a:extLst>
              <a:ext uri="{FF2B5EF4-FFF2-40B4-BE49-F238E27FC236}">
                <a16:creationId xmlns="" xmlns:a16="http://schemas.microsoft.com/office/drawing/2014/main" id="{349670D5-6C8B-5948-A350-D239CD8CF178}"/>
              </a:ext>
            </a:extLst>
          </p:cNvPr>
          <p:cNvSpPr txBox="1">
            <a:spLocks/>
          </p:cNvSpPr>
          <p:nvPr/>
        </p:nvSpPr>
        <p:spPr>
          <a:xfrm>
            <a:off x="8219351" y="5677329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48%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94" name="Marcador de texto 12">
            <a:extLst>
              <a:ext uri="{FF2B5EF4-FFF2-40B4-BE49-F238E27FC236}">
                <a16:creationId xmlns="" xmlns:a16="http://schemas.microsoft.com/office/drawing/2014/main" id="{AE174421-574F-C847-BD97-0F03EAA80EFF}"/>
              </a:ext>
            </a:extLst>
          </p:cNvPr>
          <p:cNvSpPr txBox="1">
            <a:spLocks/>
          </p:cNvSpPr>
          <p:nvPr/>
        </p:nvSpPr>
        <p:spPr>
          <a:xfrm>
            <a:off x="6077977" y="4854266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25%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95" name="Marcador de texto 12">
            <a:extLst>
              <a:ext uri="{FF2B5EF4-FFF2-40B4-BE49-F238E27FC236}">
                <a16:creationId xmlns="" xmlns:a16="http://schemas.microsoft.com/office/drawing/2014/main" id="{0DA88B76-5CBC-5F47-8DE1-82051AB2A656}"/>
              </a:ext>
            </a:extLst>
          </p:cNvPr>
          <p:cNvSpPr txBox="1">
            <a:spLocks/>
          </p:cNvSpPr>
          <p:nvPr/>
        </p:nvSpPr>
        <p:spPr>
          <a:xfrm>
            <a:off x="6077977" y="5284556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>
                <a:latin typeface="Metropolis" pitchFamily="2" charset="77"/>
              </a:rPr>
              <a:t>27%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96" name="Marcador de texto 12">
            <a:extLst>
              <a:ext uri="{FF2B5EF4-FFF2-40B4-BE49-F238E27FC236}">
                <a16:creationId xmlns="" xmlns:a16="http://schemas.microsoft.com/office/drawing/2014/main" id="{99B0C9C1-D446-5143-AC60-76DBA328D8C6}"/>
              </a:ext>
            </a:extLst>
          </p:cNvPr>
          <p:cNvSpPr txBox="1">
            <a:spLocks/>
          </p:cNvSpPr>
          <p:nvPr/>
        </p:nvSpPr>
        <p:spPr>
          <a:xfrm>
            <a:off x="6077977" y="5677329"/>
            <a:ext cx="1197156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noProof="1" smtClean="0">
                <a:latin typeface="Metropolis" pitchFamily="2" charset="77"/>
              </a:rPr>
              <a:t>18%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97" name="Marcador de texto 3">
            <a:extLst>
              <a:ext uri="{FF2B5EF4-FFF2-40B4-BE49-F238E27FC236}">
                <a16:creationId xmlns="" xmlns:a16="http://schemas.microsoft.com/office/drawing/2014/main" id="{BEC2BD10-71D0-944A-86E9-0F34E519BC81}"/>
              </a:ext>
            </a:extLst>
          </p:cNvPr>
          <p:cNvSpPr txBox="1">
            <a:spLocks/>
          </p:cNvSpPr>
          <p:nvPr/>
        </p:nvSpPr>
        <p:spPr>
          <a:xfrm>
            <a:off x="3963337" y="4456430"/>
            <a:ext cx="2042599" cy="243164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Sector</a:t>
            </a:r>
          </a:p>
        </p:txBody>
      </p:sp>
      <p:cxnSp>
        <p:nvCxnSpPr>
          <p:cNvPr id="98" name="Conector recto 97" title="Línea divisoria">
            <a:extLst>
              <a:ext uri="{FF2B5EF4-FFF2-40B4-BE49-F238E27FC236}">
                <a16:creationId xmlns="" xmlns:a16="http://schemas.microsoft.com/office/drawing/2014/main" id="{F25C746E-2940-EB44-A054-5CA9213F3E65}"/>
              </a:ext>
            </a:extLst>
          </p:cNvPr>
          <p:cNvCxnSpPr>
            <a:cxnSpLocks/>
          </p:cNvCxnSpPr>
          <p:nvPr/>
        </p:nvCxnSpPr>
        <p:spPr bwMode="ltGray">
          <a:xfrm flipV="1">
            <a:off x="3874450" y="4264951"/>
            <a:ext cx="0" cy="1705029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27814" y="1829391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52" name="Flecha abajo 51"/>
          <p:cNvSpPr/>
          <p:nvPr/>
        </p:nvSpPr>
        <p:spPr>
          <a:xfrm rot="10800000">
            <a:off x="6807385" y="1973808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448559" y="1827504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57" name="Flecha abajo 56"/>
          <p:cNvSpPr/>
          <p:nvPr/>
        </p:nvSpPr>
        <p:spPr>
          <a:xfrm rot="10800000">
            <a:off x="8228130" y="1971921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5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969303" y="1824736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10%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59" name="Flecha abajo 58"/>
          <p:cNvSpPr/>
          <p:nvPr/>
        </p:nvSpPr>
        <p:spPr>
          <a:xfrm rot="10800000">
            <a:off x="9748874" y="1969153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595805" y="1818470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18%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1" name="Flecha abajo 60"/>
          <p:cNvSpPr/>
          <p:nvPr/>
        </p:nvSpPr>
        <p:spPr>
          <a:xfrm>
            <a:off x="11360347" y="1995528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27814" y="2221906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9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3" name="Flecha abajo 62"/>
          <p:cNvSpPr/>
          <p:nvPr/>
        </p:nvSpPr>
        <p:spPr>
          <a:xfrm rot="10800000">
            <a:off x="6807385" y="2366323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448559" y="2208200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7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5" name="Flecha abajo 64"/>
          <p:cNvSpPr/>
          <p:nvPr/>
        </p:nvSpPr>
        <p:spPr>
          <a:xfrm rot="10800000">
            <a:off x="8228130" y="2352617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969927" y="2221906"/>
            <a:ext cx="39079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35%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7" name="Flecha abajo 66"/>
          <p:cNvSpPr/>
          <p:nvPr/>
        </p:nvSpPr>
        <p:spPr>
          <a:xfrm rot="10800000">
            <a:off x="9749499" y="2366323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6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595805" y="2197783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51%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9" name="Flecha abajo 68"/>
          <p:cNvSpPr/>
          <p:nvPr/>
        </p:nvSpPr>
        <p:spPr>
          <a:xfrm>
            <a:off x="11360347" y="2374841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7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13544" y="1404458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1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71" name="Flecha abajo 70"/>
          <p:cNvSpPr/>
          <p:nvPr/>
        </p:nvSpPr>
        <p:spPr>
          <a:xfrm rot="10800000">
            <a:off x="6793115" y="1548875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7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448559" y="1417006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0000"/>
                </a:solidFill>
                <a:latin typeface="Metropolis" pitchFamily="2" charset="77"/>
              </a:rPr>
              <a:t>1</a:t>
            </a: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73" name="Flecha abajo 72"/>
          <p:cNvSpPr/>
          <p:nvPr/>
        </p:nvSpPr>
        <p:spPr>
          <a:xfrm rot="10800000">
            <a:off x="8228130" y="1561423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7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571744" y="1410128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1</a:t>
            </a: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78" name="Flecha abajo 77"/>
          <p:cNvSpPr/>
          <p:nvPr/>
        </p:nvSpPr>
        <p:spPr>
          <a:xfrm rot="10800000">
            <a:off x="11351315" y="1554545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8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964348" y="1403788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3%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1" name="Flecha abajo 80"/>
          <p:cNvSpPr/>
          <p:nvPr/>
        </p:nvSpPr>
        <p:spPr>
          <a:xfrm rot="10800000">
            <a:off x="9743919" y="1548205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8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04563" y="5524743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C000"/>
                </a:solidFill>
                <a:latin typeface="Metropolis" pitchFamily="2" charset="77"/>
              </a:rPr>
              <a:t>1</a:t>
            </a:r>
            <a:r>
              <a:rPr lang="es-ES" sz="1400" b="1" dirty="0" smtClean="0">
                <a:solidFill>
                  <a:srgbClr val="FFC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C000"/>
              </a:solidFill>
              <a:latin typeface="Metropolis" pitchFamily="2" charset="77"/>
            </a:endParaRPr>
          </a:p>
        </p:txBody>
      </p:sp>
      <p:sp>
        <p:nvSpPr>
          <p:cNvPr id="99" name="Flecha abajo 98"/>
          <p:cNvSpPr/>
          <p:nvPr/>
        </p:nvSpPr>
        <p:spPr>
          <a:xfrm>
            <a:off x="6969105" y="5701801"/>
            <a:ext cx="180000" cy="18000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0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74651" y="5133623"/>
            <a:ext cx="455637" cy="528696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24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24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sp>
        <p:nvSpPr>
          <p:cNvPr id="10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161935" y="4735739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C000"/>
                </a:solidFill>
                <a:latin typeface="Metropolis" pitchFamily="2" charset="77"/>
              </a:rPr>
              <a:t>5</a:t>
            </a:r>
            <a:r>
              <a:rPr lang="es-ES" sz="1400" b="1" dirty="0" smtClean="0">
                <a:solidFill>
                  <a:srgbClr val="FFC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C000"/>
              </a:solidFill>
              <a:latin typeface="Metropolis" pitchFamily="2" charset="77"/>
            </a:endParaRPr>
          </a:p>
        </p:txBody>
      </p:sp>
      <p:sp>
        <p:nvSpPr>
          <p:cNvPr id="102" name="Flecha abajo 101"/>
          <p:cNvSpPr/>
          <p:nvPr/>
        </p:nvSpPr>
        <p:spPr>
          <a:xfrm rot="10800000">
            <a:off x="6941506" y="4880156"/>
            <a:ext cx="180000" cy="18000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0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346209" y="5512577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C000"/>
                </a:solidFill>
                <a:latin typeface="Metropolis" pitchFamily="2" charset="77"/>
              </a:rPr>
              <a:t>5%</a:t>
            </a:r>
            <a:endParaRPr lang="es-ES" sz="1400" b="1" dirty="0">
              <a:solidFill>
                <a:srgbClr val="FFC000"/>
              </a:solidFill>
              <a:latin typeface="Metropolis" pitchFamily="2" charset="77"/>
            </a:endParaRPr>
          </a:p>
        </p:txBody>
      </p:sp>
      <p:sp>
        <p:nvSpPr>
          <p:cNvPr id="104" name="Flecha abajo 103"/>
          <p:cNvSpPr/>
          <p:nvPr/>
        </p:nvSpPr>
        <p:spPr>
          <a:xfrm rot="10800000">
            <a:off x="9110751" y="5689635"/>
            <a:ext cx="180000" cy="18000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0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303581" y="4723573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C000"/>
                </a:solidFill>
                <a:latin typeface="Metropolis" pitchFamily="2" charset="77"/>
              </a:rPr>
              <a:t>9</a:t>
            </a:r>
            <a:r>
              <a:rPr lang="es-ES" sz="1400" b="1" dirty="0" smtClean="0">
                <a:solidFill>
                  <a:srgbClr val="FFC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C000"/>
              </a:solidFill>
              <a:latin typeface="Metropolis" pitchFamily="2" charset="77"/>
            </a:endParaRPr>
          </a:p>
        </p:txBody>
      </p:sp>
      <p:sp>
        <p:nvSpPr>
          <p:cNvPr id="107" name="Flecha abajo 106"/>
          <p:cNvSpPr/>
          <p:nvPr/>
        </p:nvSpPr>
        <p:spPr>
          <a:xfrm rot="10800000">
            <a:off x="9083152" y="4867990"/>
            <a:ext cx="180000" cy="18000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0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303581" y="5133623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C000"/>
                </a:solidFill>
                <a:latin typeface="Metropolis" pitchFamily="2" charset="77"/>
              </a:rPr>
              <a:t>8</a:t>
            </a:r>
            <a:r>
              <a:rPr lang="es-ES" sz="1400" b="1" dirty="0" smtClean="0">
                <a:solidFill>
                  <a:srgbClr val="FFC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C000"/>
              </a:solidFill>
              <a:latin typeface="Metropolis" pitchFamily="2" charset="77"/>
            </a:endParaRPr>
          </a:p>
        </p:txBody>
      </p:sp>
      <p:sp>
        <p:nvSpPr>
          <p:cNvPr id="109" name="Flecha abajo 108"/>
          <p:cNvSpPr/>
          <p:nvPr/>
        </p:nvSpPr>
        <p:spPr>
          <a:xfrm>
            <a:off x="9083152" y="5278040"/>
            <a:ext cx="180000" cy="18000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1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516286" y="5529134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C000"/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rgbClr val="FFC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C000"/>
              </a:solidFill>
              <a:latin typeface="Metropolis" pitchFamily="2" charset="77"/>
            </a:endParaRPr>
          </a:p>
        </p:txBody>
      </p:sp>
      <p:sp>
        <p:nvSpPr>
          <p:cNvPr id="111" name="Flecha abajo 110"/>
          <p:cNvSpPr/>
          <p:nvPr/>
        </p:nvSpPr>
        <p:spPr>
          <a:xfrm>
            <a:off x="11280828" y="5706192"/>
            <a:ext cx="180000" cy="18000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1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473658" y="4740130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C000"/>
                </a:solidFill>
                <a:latin typeface="Metropolis" pitchFamily="2" charset="77"/>
              </a:rPr>
              <a:t>14%</a:t>
            </a:r>
            <a:endParaRPr lang="es-ES" sz="1400" b="1" dirty="0">
              <a:solidFill>
                <a:srgbClr val="FFC000"/>
              </a:solidFill>
              <a:latin typeface="Metropolis" pitchFamily="2" charset="77"/>
            </a:endParaRPr>
          </a:p>
        </p:txBody>
      </p:sp>
      <p:sp>
        <p:nvSpPr>
          <p:cNvPr id="113" name="Flecha abajo 112"/>
          <p:cNvSpPr/>
          <p:nvPr/>
        </p:nvSpPr>
        <p:spPr>
          <a:xfrm>
            <a:off x="11253229" y="4884547"/>
            <a:ext cx="180000" cy="18000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1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473658" y="5150180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FFC000"/>
                </a:solidFill>
                <a:latin typeface="Metropolis" pitchFamily="2" charset="77"/>
              </a:rPr>
              <a:t>9</a:t>
            </a:r>
            <a:r>
              <a:rPr lang="es-ES" sz="1400" b="1" dirty="0" smtClean="0">
                <a:solidFill>
                  <a:srgbClr val="FFC00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FFC000"/>
              </a:solidFill>
              <a:latin typeface="Metropolis" pitchFamily="2" charset="77"/>
            </a:endParaRPr>
          </a:p>
        </p:txBody>
      </p:sp>
      <p:sp>
        <p:nvSpPr>
          <p:cNvPr id="115" name="Flecha abajo 114"/>
          <p:cNvSpPr/>
          <p:nvPr/>
        </p:nvSpPr>
        <p:spPr>
          <a:xfrm rot="10800000">
            <a:off x="11253229" y="5294597"/>
            <a:ext cx="180000" cy="18000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</p:spTree>
    <p:extLst>
      <p:ext uri="{BB962C8B-B14F-4D97-AF65-F5344CB8AC3E}">
        <p14:creationId xmlns:p14="http://schemas.microsoft.com/office/powerpoint/2010/main" val="415845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contenido 2">
            <a:extLst>
              <a:ext uri="{FF2B5EF4-FFF2-40B4-BE49-F238E27FC236}">
                <a16:creationId xmlns="" xmlns:a16="http://schemas.microsoft.com/office/drawing/2014/main" id="{34BFB630-797D-4BB3-8868-CBF96653612F}"/>
              </a:ext>
            </a:extLst>
          </p:cNvPr>
          <p:cNvSpPr txBox="1">
            <a:spLocks/>
          </p:cNvSpPr>
          <p:nvPr/>
        </p:nvSpPr>
        <p:spPr>
          <a:xfrm>
            <a:off x="8346768" y="1770317"/>
            <a:ext cx="3600000" cy="988648"/>
          </a:xfrm>
          <a:prstGeom prst="rect">
            <a:avLst/>
          </a:prstGeom>
          <a:noFill/>
          <a:ln w="31750" cap="sq">
            <a:noFill/>
          </a:ln>
        </p:spPr>
        <p:txBody>
          <a:bodyPr vert="horz" lIns="108000" tIns="108000" rIns="108000" bIns="10800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Durante esta pandemia estudio / trabajo desde el hogar? 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0" name="Marcador de contenido 14">
            <a:extLst>
              <a:ext uri="{FF2B5EF4-FFF2-40B4-BE49-F238E27FC236}">
                <a16:creationId xmlns="" xmlns:a16="http://schemas.microsoft.com/office/drawing/2014/main" id="{989F7C25-3463-4C76-A455-D20A31232606}"/>
              </a:ext>
            </a:extLst>
          </p:cNvPr>
          <p:cNvSpPr txBox="1">
            <a:spLocks/>
          </p:cNvSpPr>
          <p:nvPr/>
        </p:nvSpPr>
        <p:spPr>
          <a:xfrm>
            <a:off x="8346768" y="2758965"/>
            <a:ext cx="3600000" cy="293533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lIns="108000" tIns="108000" rIns="108000" bIns="10800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Sí, he mantenido el resguardo domiciliario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buFont typeface="Tipo de letra del sistema"/>
              <a:buChar char="»"/>
            </a:pPr>
            <a:r>
              <a:rPr lang="es-MX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14% administrativos</a:t>
            </a:r>
            <a:endParaRPr lang="es-MX" sz="18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buFont typeface="Tipo de letra del sistema"/>
              <a:buChar char="»"/>
            </a:pPr>
            <a:r>
              <a:rPr lang="es-MX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28% docentes</a:t>
            </a:r>
            <a:endParaRPr lang="es-MX" sz="18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buFont typeface="Tipo de letra del sistema"/>
              <a:buChar char="»"/>
            </a:pPr>
            <a:r>
              <a:rPr lang="es-MX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68% estudiantes</a:t>
            </a:r>
            <a:endParaRPr lang="es-MX" sz="18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16" name="Marcador de número de diapositiva 2">
            <a:extLst>
              <a:ext uri="{FF2B5EF4-FFF2-40B4-BE49-F238E27FC236}">
                <a16:creationId xmlns="" xmlns:a16="http://schemas.microsoft.com/office/drawing/2014/main" id="{6FBA490C-9C7B-1E44-824B-30BE3DD10A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33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B34006D5-5D21-214C-8557-FC3BBCBF12FF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Variable de continuidad</a:t>
            </a:r>
          </a:p>
        </p:txBody>
      </p:sp>
      <p:sp>
        <p:nvSpPr>
          <p:cNvPr id="22" name="Marcador de contenido 2">
            <a:extLst>
              <a:ext uri="{FF2B5EF4-FFF2-40B4-BE49-F238E27FC236}">
                <a16:creationId xmlns="" xmlns:a16="http://schemas.microsoft.com/office/drawing/2014/main" id="{02A2314E-C281-9044-94F4-E9FEBD35082B}"/>
              </a:ext>
            </a:extLst>
          </p:cNvPr>
          <p:cNvSpPr txBox="1">
            <a:spLocks/>
          </p:cNvSpPr>
          <p:nvPr/>
        </p:nvSpPr>
        <p:spPr>
          <a:xfrm>
            <a:off x="4301556" y="1786965"/>
            <a:ext cx="3600000" cy="955352"/>
          </a:xfrm>
          <a:prstGeom prst="rect">
            <a:avLst/>
          </a:prstGeom>
          <a:noFill/>
          <a:ln w="31750" cap="sq">
            <a:noFill/>
          </a:ln>
        </p:spPr>
        <p:txBody>
          <a:bodyPr vert="horz" lIns="108000" tIns="108000" rIns="108000" bIns="10800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Durante esta pandemia estudio / trabajo desde el hogar? 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3" name="Marcador de contenido 14">
            <a:extLst>
              <a:ext uri="{FF2B5EF4-FFF2-40B4-BE49-F238E27FC236}">
                <a16:creationId xmlns="" xmlns:a16="http://schemas.microsoft.com/office/drawing/2014/main" id="{BC00CDBD-DA54-2E4F-8DB8-53BCA308EB45}"/>
              </a:ext>
            </a:extLst>
          </p:cNvPr>
          <p:cNvSpPr txBox="1">
            <a:spLocks/>
          </p:cNvSpPr>
          <p:nvPr/>
        </p:nvSpPr>
        <p:spPr>
          <a:xfrm>
            <a:off x="4301556" y="2742317"/>
            <a:ext cx="3600000" cy="293533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vert="horz" lIns="108000" tIns="108000" rIns="108000" bIns="10800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No, dada mi actividad me mantengo asistiendo a desempeñar mi labor académica / administrativa diariamente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buFont typeface="Tipo de letra del sistema"/>
              <a:buChar char="»"/>
            </a:pPr>
            <a:r>
              <a:rPr lang="es-MX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61% administrativos</a:t>
            </a:r>
            <a:endParaRPr lang="es-MX" sz="18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buFont typeface="Tipo de letra del sistema"/>
              <a:buChar char="»"/>
            </a:pPr>
            <a:r>
              <a:rPr lang="es-MX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32% docentes</a:t>
            </a:r>
            <a:endParaRPr lang="es-MX" sz="18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buFont typeface="Tipo de letra del sistema"/>
              <a:buChar char="»"/>
            </a:pPr>
            <a:r>
              <a:rPr lang="es-MX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11% estudiantes</a:t>
            </a:r>
            <a:endParaRPr lang="es-MX" sz="18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5" name="Marcador de contenido 2">
            <a:extLst>
              <a:ext uri="{FF2B5EF4-FFF2-40B4-BE49-F238E27FC236}">
                <a16:creationId xmlns="" xmlns:a16="http://schemas.microsoft.com/office/drawing/2014/main" id="{B2091BA3-A8D4-1C46-959E-3D70ECA9427A}"/>
              </a:ext>
            </a:extLst>
          </p:cNvPr>
          <p:cNvSpPr txBox="1">
            <a:spLocks/>
          </p:cNvSpPr>
          <p:nvPr/>
        </p:nvSpPr>
        <p:spPr>
          <a:xfrm>
            <a:off x="242697" y="1770317"/>
            <a:ext cx="3600000" cy="972000"/>
          </a:xfrm>
          <a:prstGeom prst="rect">
            <a:avLst/>
          </a:prstGeom>
          <a:noFill/>
          <a:ln w="31750" cap="sq">
            <a:noFill/>
          </a:ln>
        </p:spPr>
        <p:txBody>
          <a:bodyPr vert="horz" lIns="108000" tIns="108000" rIns="108000" bIns="10800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s-MX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Durante esta pandemia estudio / trabajo desde el hogar? 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6" name="Marcador de contenido 14">
            <a:extLst>
              <a:ext uri="{FF2B5EF4-FFF2-40B4-BE49-F238E27FC236}">
                <a16:creationId xmlns="" xmlns:a16="http://schemas.microsoft.com/office/drawing/2014/main" id="{04DE7C6D-4F1E-F344-B44B-42B2CA60D25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42697" y="2742317"/>
            <a:ext cx="3600000" cy="2935330"/>
          </a:xfr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lIns="108000" tIns="108000" rIns="108000" bIns="108000" rtlCol="0" anchor="ctr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Dada mi labor, asisto a mi espacio </a:t>
            </a:r>
            <a:r>
              <a:rPr lang="es-MX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ocasionalmente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 siguiendo las medidas de prevención de contagio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buFont typeface="Tipo de letra del sistema"/>
              <a:buChar char="»"/>
            </a:pPr>
            <a:r>
              <a:rPr lang="es-MX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25% administrativos</a:t>
            </a:r>
            <a:endParaRPr lang="es-MX" sz="18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buFont typeface="Tipo de letra del sistema"/>
              <a:buChar char="»"/>
            </a:pPr>
            <a:r>
              <a:rPr lang="es-MX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40% docentes</a:t>
            </a:r>
            <a:endParaRPr lang="es-MX" sz="18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>
                <a:schemeClr val="accent4">
                  <a:lumMod val="75000"/>
                </a:schemeClr>
              </a:buClr>
              <a:buFont typeface="Tipo de letra del sistema"/>
              <a:buChar char="»"/>
            </a:pPr>
            <a:r>
              <a:rPr lang="es-MX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21% estudiantes</a:t>
            </a:r>
            <a:endParaRPr lang="es-MX" sz="18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579622" y="4055006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3EB090"/>
                </a:solidFill>
                <a:latin typeface="Metropolis" pitchFamily="2" charset="77"/>
              </a:rPr>
              <a:t>11%</a:t>
            </a:r>
            <a:endParaRPr lang="es-ES" sz="14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24" name="Flecha abajo 23"/>
          <p:cNvSpPr/>
          <p:nvPr/>
        </p:nvSpPr>
        <p:spPr>
          <a:xfrm>
            <a:off x="11344164" y="4232064"/>
            <a:ext cx="180000" cy="180000"/>
          </a:xfrm>
          <a:prstGeom prst="downArrow">
            <a:avLst/>
          </a:prstGeom>
          <a:solidFill>
            <a:srgbClr val="3EB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3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579621" y="4345954"/>
            <a:ext cx="389019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3EB090"/>
                </a:solidFill>
                <a:latin typeface="Metropolis" pitchFamily="2" charset="77"/>
              </a:rPr>
              <a:t>2</a:t>
            </a:r>
            <a:r>
              <a:rPr lang="es-ES" sz="1400" b="1" dirty="0" smtClean="0">
                <a:solidFill>
                  <a:srgbClr val="3EB090"/>
                </a:solidFill>
                <a:latin typeface="Metropolis" pitchFamily="2" charset="77"/>
              </a:rPr>
              <a:t>9%</a:t>
            </a:r>
            <a:endParaRPr lang="es-ES" sz="14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31" name="Flecha abajo 30"/>
          <p:cNvSpPr/>
          <p:nvPr/>
        </p:nvSpPr>
        <p:spPr>
          <a:xfrm>
            <a:off x="11344164" y="4523012"/>
            <a:ext cx="180000" cy="180000"/>
          </a:xfrm>
          <a:prstGeom prst="downArrow">
            <a:avLst/>
          </a:prstGeom>
          <a:solidFill>
            <a:srgbClr val="3EB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3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579622" y="4610302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3EB090"/>
                </a:solidFill>
                <a:latin typeface="Metropolis" pitchFamily="2" charset="77"/>
              </a:rPr>
              <a:t>4</a:t>
            </a:r>
            <a:r>
              <a:rPr lang="es-ES" sz="1400" b="1" dirty="0" smtClean="0">
                <a:solidFill>
                  <a:srgbClr val="3EB09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36" name="Flecha abajo 35"/>
          <p:cNvSpPr/>
          <p:nvPr/>
        </p:nvSpPr>
        <p:spPr>
          <a:xfrm>
            <a:off x="11344164" y="4787360"/>
            <a:ext cx="180000" cy="180000"/>
          </a:xfrm>
          <a:prstGeom prst="downArrow">
            <a:avLst/>
          </a:prstGeom>
          <a:solidFill>
            <a:srgbClr val="3EB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3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20028" y="4364220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3EB090"/>
                </a:solidFill>
                <a:latin typeface="Metropolis" pitchFamily="2" charset="77"/>
              </a:rPr>
              <a:t>61%</a:t>
            </a:r>
            <a:endParaRPr lang="es-ES" sz="14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40" name="Flecha abajo 39"/>
          <p:cNvSpPr/>
          <p:nvPr/>
        </p:nvSpPr>
        <p:spPr>
          <a:xfrm rot="10800000">
            <a:off x="7284570" y="4541278"/>
            <a:ext cx="180000" cy="180000"/>
          </a:xfrm>
          <a:prstGeom prst="downArrow">
            <a:avLst/>
          </a:prstGeom>
          <a:solidFill>
            <a:srgbClr val="3EB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20028" y="4655168"/>
            <a:ext cx="389754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3EB090"/>
                </a:solidFill>
                <a:latin typeface="Metropolis" pitchFamily="2" charset="77"/>
              </a:rPr>
              <a:t>22%</a:t>
            </a:r>
            <a:endParaRPr lang="es-ES" sz="14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42" name="Flecha abajo 41"/>
          <p:cNvSpPr/>
          <p:nvPr/>
        </p:nvSpPr>
        <p:spPr>
          <a:xfrm rot="10800000">
            <a:off x="7284570" y="4832226"/>
            <a:ext cx="180000" cy="180000"/>
          </a:xfrm>
          <a:prstGeom prst="downArrow">
            <a:avLst/>
          </a:prstGeom>
          <a:solidFill>
            <a:srgbClr val="3EB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20028" y="4919516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3EB090"/>
                </a:solidFill>
                <a:latin typeface="Metropolis" pitchFamily="2" charset="77"/>
              </a:rPr>
              <a:t>2%</a:t>
            </a:r>
            <a:endParaRPr lang="es-ES" sz="14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44" name="Flecha abajo 43"/>
          <p:cNvSpPr/>
          <p:nvPr/>
        </p:nvSpPr>
        <p:spPr>
          <a:xfrm rot="10800000">
            <a:off x="7284570" y="5096574"/>
            <a:ext cx="180000" cy="180000"/>
          </a:xfrm>
          <a:prstGeom prst="downArrow">
            <a:avLst/>
          </a:prstGeom>
          <a:solidFill>
            <a:srgbClr val="3EB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48253" y="4299902"/>
            <a:ext cx="403401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3EB090"/>
                </a:solidFill>
                <a:latin typeface="Metropolis" pitchFamily="2" charset="77"/>
              </a:rPr>
              <a:t>50%</a:t>
            </a:r>
            <a:endParaRPr lang="es-ES" sz="14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46" name="Flecha abajo 45"/>
          <p:cNvSpPr/>
          <p:nvPr/>
        </p:nvSpPr>
        <p:spPr>
          <a:xfrm>
            <a:off x="3212796" y="4476960"/>
            <a:ext cx="180000" cy="180000"/>
          </a:xfrm>
          <a:prstGeom prst="downArrow">
            <a:avLst/>
          </a:prstGeom>
          <a:solidFill>
            <a:srgbClr val="3EB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48254" y="4590850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>
                <a:solidFill>
                  <a:srgbClr val="3EB090"/>
                </a:solidFill>
                <a:latin typeface="Metropolis" pitchFamily="2" charset="77"/>
              </a:rPr>
              <a:t>7</a:t>
            </a:r>
            <a:r>
              <a:rPr lang="es-ES" sz="1400" b="1" dirty="0" smtClean="0">
                <a:solidFill>
                  <a:srgbClr val="3EB090"/>
                </a:solidFill>
                <a:latin typeface="Metropolis" pitchFamily="2" charset="77"/>
              </a:rPr>
              <a:t>%</a:t>
            </a:r>
            <a:endParaRPr lang="es-ES" sz="14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48" name="Flecha abajo 47"/>
          <p:cNvSpPr/>
          <p:nvPr/>
        </p:nvSpPr>
        <p:spPr>
          <a:xfrm rot="10800000">
            <a:off x="3212796" y="4767908"/>
            <a:ext cx="180000" cy="180000"/>
          </a:xfrm>
          <a:prstGeom prst="downArrow">
            <a:avLst/>
          </a:prstGeom>
          <a:solidFill>
            <a:srgbClr val="3EB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4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48254" y="4855198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3EB090"/>
                </a:solidFill>
                <a:latin typeface="Metropolis" pitchFamily="2" charset="77"/>
              </a:rPr>
              <a:t>3%</a:t>
            </a:r>
            <a:endParaRPr lang="es-ES" sz="1400" b="1" dirty="0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50" name="Flecha abajo 49"/>
          <p:cNvSpPr/>
          <p:nvPr/>
        </p:nvSpPr>
        <p:spPr>
          <a:xfrm rot="10800000">
            <a:off x="3212796" y="5032256"/>
            <a:ext cx="180000" cy="180000"/>
          </a:xfrm>
          <a:prstGeom prst="downArrow">
            <a:avLst/>
          </a:prstGeom>
          <a:solidFill>
            <a:srgbClr val="3EB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</p:spTree>
    <p:extLst>
      <p:ext uri="{BB962C8B-B14F-4D97-AF65-F5344CB8AC3E}">
        <p14:creationId xmlns:p14="http://schemas.microsoft.com/office/powerpoint/2010/main" val="46958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número de diapositiva 2">
            <a:extLst>
              <a:ext uri="{FF2B5EF4-FFF2-40B4-BE49-F238E27FC236}">
                <a16:creationId xmlns="" xmlns:a16="http://schemas.microsoft.com/office/drawing/2014/main" id="{6FBA490C-9C7B-1E44-824B-30BE3DD10A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34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B34006D5-5D21-214C-8557-FC3BBCBF12FF}"/>
              </a:ext>
            </a:extLst>
          </p:cNvPr>
          <p:cNvSpPr/>
          <p:nvPr/>
        </p:nvSpPr>
        <p:spPr>
          <a:xfrm>
            <a:off x="1860115" y="20861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MX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¿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La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comunidad universitaria y la universidad están preparados para la reanudación de las 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actividades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académicas 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de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manera 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presencial?</a:t>
            </a:r>
            <a:endParaRPr lang="es-ES" sz="24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graphicFrame>
        <p:nvGraphicFramePr>
          <p:cNvPr id="53" name="Gráfico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7806039"/>
              </p:ext>
            </p:extLst>
          </p:nvPr>
        </p:nvGraphicFramePr>
        <p:xfrm>
          <a:off x="0" y="1289114"/>
          <a:ext cx="12095936" cy="4722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4" name="Gráfico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6139203"/>
              </p:ext>
            </p:extLst>
          </p:nvPr>
        </p:nvGraphicFramePr>
        <p:xfrm>
          <a:off x="-1240745" y="107357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5" name="Gráfico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1957702"/>
              </p:ext>
            </p:extLst>
          </p:nvPr>
        </p:nvGraphicFramePr>
        <p:xfrm>
          <a:off x="-1240745" y="342469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6" name="Gráfico 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4696234"/>
              </p:ext>
            </p:extLst>
          </p:nvPr>
        </p:nvGraphicFramePr>
        <p:xfrm>
          <a:off x="894915" y="2278694"/>
          <a:ext cx="43679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79144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número de diapositiva 2">
            <a:extLst>
              <a:ext uri="{FF2B5EF4-FFF2-40B4-BE49-F238E27FC236}">
                <a16:creationId xmlns="" xmlns:a16="http://schemas.microsoft.com/office/drawing/2014/main" id="{6FBA490C-9C7B-1E44-824B-30BE3DD10A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35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B34006D5-5D21-214C-8557-FC3BBCBF12FF}"/>
              </a:ext>
            </a:extLst>
          </p:cNvPr>
          <p:cNvSpPr/>
          <p:nvPr/>
        </p:nvSpPr>
        <p:spPr>
          <a:xfrm>
            <a:off x="1860115" y="271929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MX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¿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La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comunidad universitaria y la universidad están preparados para la reanudación de las 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actividades administrativas de </a:t>
            </a:r>
            <a:r>
              <a:rPr lang="es-MX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manera </a:t>
            </a:r>
            <a:r>
              <a:rPr lang="es-MX" sz="24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presencial?</a:t>
            </a:r>
            <a:endParaRPr lang="es-ES" sz="24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0019521"/>
              </p:ext>
            </p:extLst>
          </p:nvPr>
        </p:nvGraphicFramePr>
        <p:xfrm>
          <a:off x="9685860" y="1184342"/>
          <a:ext cx="2809070" cy="2435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8693584"/>
              </p:ext>
            </p:extLst>
          </p:nvPr>
        </p:nvGraphicFramePr>
        <p:xfrm>
          <a:off x="9685860" y="3530722"/>
          <a:ext cx="2809070" cy="2435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35331"/>
              </p:ext>
            </p:extLst>
          </p:nvPr>
        </p:nvGraphicFramePr>
        <p:xfrm>
          <a:off x="7399867" y="2036223"/>
          <a:ext cx="2809070" cy="2435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0804693"/>
              </p:ext>
            </p:extLst>
          </p:nvPr>
        </p:nvGraphicFramePr>
        <p:xfrm>
          <a:off x="96062" y="1260338"/>
          <a:ext cx="12095938" cy="4718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0806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1956570" y="2670906"/>
            <a:ext cx="1464070" cy="272280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15" name="Marcador de texto 80">
            <a:extLst>
              <a:ext uri="{FF2B5EF4-FFF2-40B4-BE49-F238E27FC236}">
                <a16:creationId xmlns="" xmlns:a16="http://schemas.microsoft.com/office/drawing/2014/main" id="{2F35E594-1F1D-4193-9ED6-DD60AE465EB9}"/>
              </a:ext>
            </a:extLst>
          </p:cNvPr>
          <p:cNvSpPr txBox="1">
            <a:spLocks/>
          </p:cNvSpPr>
          <p:nvPr/>
        </p:nvSpPr>
        <p:spPr>
          <a:xfrm>
            <a:off x="2457366" y="661679"/>
            <a:ext cx="6165306" cy="2000052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endParaRPr lang="es-ES" sz="2400" noProof="1">
              <a:solidFill>
                <a:schemeClr val="accent5"/>
              </a:solidFill>
              <a:latin typeface="Metropolis Light" pitchFamily="2" charset="77"/>
            </a:endParaRPr>
          </a:p>
        </p:txBody>
      </p:sp>
      <p:sp>
        <p:nvSpPr>
          <p:cNvPr id="32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813086" y="1671278"/>
            <a:ext cx="2039702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6600" noProof="1" smtClean="0">
                <a:latin typeface="Metropolis Light" pitchFamily="2" charset="77"/>
              </a:rPr>
              <a:t>67%</a:t>
            </a:r>
            <a:endParaRPr lang="es-ES" sz="6600" noProof="1">
              <a:latin typeface="Metropolis Light" pitchFamily="2" charset="77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3FE3A20F-EE1F-CD4C-AAE0-7FB4FC00AF4A}"/>
              </a:ext>
            </a:extLst>
          </p:cNvPr>
          <p:cNvSpPr/>
          <p:nvPr/>
        </p:nvSpPr>
        <p:spPr>
          <a:xfrm>
            <a:off x="996516" y="289651"/>
            <a:ext cx="4452428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 ¿</a:t>
            </a:r>
            <a:r>
              <a:rPr lang="es-ES" sz="24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Se </a:t>
            </a: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siente seguro de reanudar su actividad </a:t>
            </a:r>
            <a:r>
              <a:rPr lang="es-ES" sz="24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escolar-administrativa?</a:t>
            </a:r>
            <a:endParaRPr lang="es-ES" sz="24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6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2764413" y="1672747"/>
            <a:ext cx="2039702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6600" noProof="1" smtClean="0">
                <a:latin typeface="Metropolis Light" pitchFamily="2" charset="77"/>
              </a:rPr>
              <a:t>33%</a:t>
            </a:r>
            <a:endParaRPr lang="es-ES" sz="6600" noProof="1">
              <a:latin typeface="Metropolis Light" pitchFamily="2" charset="77"/>
            </a:endParaRPr>
          </a:p>
        </p:txBody>
      </p:sp>
      <p:sp>
        <p:nvSpPr>
          <p:cNvPr id="37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2067940" y="3910939"/>
            <a:ext cx="1145677" cy="217212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es-ES" b="1" noProof="1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Docentes</a:t>
            </a:r>
            <a:endParaRPr lang="es-ES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38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813086" y="2857125"/>
            <a:ext cx="2039702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6600" noProof="1" smtClean="0">
                <a:latin typeface="Metropolis Light" pitchFamily="2" charset="77"/>
              </a:rPr>
              <a:t>50%</a:t>
            </a:r>
            <a:endParaRPr lang="es-ES" sz="6600" noProof="1">
              <a:latin typeface="Metropolis Light" pitchFamily="2" charset="77"/>
            </a:endParaRPr>
          </a:p>
        </p:txBody>
      </p:sp>
      <p:sp>
        <p:nvSpPr>
          <p:cNvPr id="41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2764413" y="2858594"/>
            <a:ext cx="2039702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6600" noProof="1" smtClean="0">
                <a:latin typeface="Metropolis Light" pitchFamily="2" charset="77"/>
              </a:rPr>
              <a:t>50%</a:t>
            </a:r>
            <a:endParaRPr lang="es-ES" sz="6600" noProof="1">
              <a:latin typeface="Metropolis Light" pitchFamily="2" charset="77"/>
            </a:endParaRPr>
          </a:p>
        </p:txBody>
      </p:sp>
      <p:sp>
        <p:nvSpPr>
          <p:cNvPr id="44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1698144" y="5071006"/>
            <a:ext cx="1885268" cy="289226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es-ES" b="1" noProof="1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  <a:endParaRPr lang="es-ES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45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773077" y="4043454"/>
            <a:ext cx="2039702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6600" noProof="1" smtClean="0">
                <a:latin typeface="Metropolis Light" pitchFamily="2" charset="77"/>
              </a:rPr>
              <a:t>61%</a:t>
            </a:r>
            <a:endParaRPr lang="es-ES" sz="6600" noProof="1">
              <a:latin typeface="Metropolis Light" pitchFamily="2" charset="77"/>
            </a:endParaRPr>
          </a:p>
        </p:txBody>
      </p:sp>
      <p:sp>
        <p:nvSpPr>
          <p:cNvPr id="48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2724404" y="4044923"/>
            <a:ext cx="2039702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6600" noProof="1" smtClean="0">
                <a:latin typeface="Metropolis Light" pitchFamily="2" charset="77"/>
              </a:rPr>
              <a:t>39%</a:t>
            </a:r>
            <a:endParaRPr lang="es-ES" sz="6600" noProof="1">
              <a:latin typeface="Metropolis Light" pitchFamily="2" charset="77"/>
            </a:endParaRPr>
          </a:p>
        </p:txBody>
      </p:sp>
      <p:sp>
        <p:nvSpPr>
          <p:cNvPr id="51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421931" y="1485810"/>
            <a:ext cx="1909710" cy="364073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b="1" noProof="1" smtClean="0">
                <a:solidFill>
                  <a:srgbClr val="3EB090"/>
                </a:solidFill>
                <a:latin typeface="Metropolis" pitchFamily="2" charset="77"/>
              </a:rPr>
              <a:t>Sí</a:t>
            </a:r>
            <a:endParaRPr lang="es-ES" b="1" noProof="1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52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2373258" y="1513661"/>
            <a:ext cx="1941315" cy="283734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b="1" noProof="1" smtClean="0">
                <a:solidFill>
                  <a:srgbClr val="93004A"/>
                </a:solidFill>
                <a:latin typeface="Metropolis" pitchFamily="2" charset="77"/>
              </a:rPr>
              <a:t>No</a:t>
            </a:r>
            <a:endParaRPr lang="es-ES" b="1" noProof="1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8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5432769" y="1027779"/>
            <a:ext cx="1541929" cy="643767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4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14%</a:t>
            </a:r>
            <a:endParaRPr lang="es-ES" sz="5400" spc="-100" dirty="0">
              <a:solidFill>
                <a:schemeClr val="tx1">
                  <a:lumMod val="75000"/>
                  <a:lumOff val="25000"/>
                </a:schemeClr>
              </a:solidFill>
              <a:latin typeface="Metropolis Thin" pitchFamily="2" charset="77"/>
            </a:endParaRPr>
          </a:p>
        </p:txBody>
      </p:sp>
      <p:sp>
        <p:nvSpPr>
          <p:cNvPr id="88" name="Marcador de texto 2">
            <a:extLst>
              <a:ext uri="{FF2B5EF4-FFF2-40B4-BE49-F238E27FC236}">
                <a16:creationId xmlns="" xmlns:a16="http://schemas.microsoft.com/office/drawing/2014/main" id="{498972A2-6CA7-4004-B499-2828DE6F4C9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328831" y="427033"/>
            <a:ext cx="6101262" cy="390407"/>
          </a:xfrm>
          <a:prstGeom prst="rect">
            <a:avLst/>
          </a:prstGeom>
        </p:spPr>
        <p:txBody>
          <a:bodyPr rtlCol="0" anchor="ctr"/>
          <a:lstStyle/>
          <a:p>
            <a:r>
              <a:rPr lang="es-MX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Principal razón por la que NO se siente seguro de reanudar su actividad escolar-administrativa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89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094413" y="894821"/>
            <a:ext cx="4087721" cy="90004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  <a:latin typeface="Metropolis" pitchFamily="2" charset="77"/>
              </a:rPr>
              <a:t>No he recibido o completado el esquema de vacunación</a:t>
            </a:r>
            <a:endParaRPr lang="es-ES" b="1" dirty="0">
              <a:solidFill>
                <a:schemeClr val="accent6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90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5432769" y="3150000"/>
            <a:ext cx="1541929" cy="6437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4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26%</a:t>
            </a:r>
            <a:endParaRPr lang="es-ES" sz="5400" spc="-100" dirty="0">
              <a:solidFill>
                <a:schemeClr val="tx1">
                  <a:lumMod val="75000"/>
                  <a:lumOff val="25000"/>
                </a:schemeClr>
              </a:solidFill>
              <a:latin typeface="Metropolis Thin" pitchFamily="2" charset="77"/>
            </a:endParaRPr>
          </a:p>
        </p:txBody>
      </p:sp>
      <p:sp>
        <p:nvSpPr>
          <p:cNvPr id="91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094411" y="4209710"/>
            <a:ext cx="4335681" cy="11452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Falta de condiciones en el trayecto a mi espacio de trabajo y regreso a </a:t>
            </a:r>
            <a:r>
              <a:rPr lang="es-MX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casa</a:t>
            </a:r>
            <a:endParaRPr lang="es-MX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92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5432769" y="4465595"/>
            <a:ext cx="1541929" cy="64376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4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43%</a:t>
            </a:r>
            <a:endParaRPr lang="es-ES" sz="5400" spc="-100" dirty="0">
              <a:solidFill>
                <a:schemeClr val="tx1">
                  <a:lumMod val="75000"/>
                  <a:lumOff val="25000"/>
                </a:schemeClr>
              </a:solidFill>
              <a:latin typeface="Metropolis Thin" pitchFamily="2" charset="77"/>
            </a:endParaRPr>
          </a:p>
        </p:txBody>
      </p:sp>
      <p:sp>
        <p:nvSpPr>
          <p:cNvPr id="93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094413" y="2764329"/>
            <a:ext cx="4207436" cy="14151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srgbClr val="93004A"/>
                </a:solidFill>
                <a:latin typeface="Metropolis" pitchFamily="2" charset="77"/>
              </a:rPr>
              <a:t>Miedo generalizado a las condiciones</a:t>
            </a:r>
          </a:p>
        </p:txBody>
      </p:sp>
      <p:cxnSp>
        <p:nvCxnSpPr>
          <p:cNvPr id="94" name="Conector recto 93" title="Línea divisoria">
            <a:extLst>
              <a:ext uri="{FF2B5EF4-FFF2-40B4-BE49-F238E27FC236}">
                <a16:creationId xmlns="" xmlns:a16="http://schemas.microsoft.com/office/drawing/2014/main" id="{8E07088B-12A8-0A4C-87D0-4565D385EDE3}"/>
              </a:ext>
            </a:extLst>
          </p:cNvPr>
          <p:cNvCxnSpPr>
            <a:cxnSpLocks/>
          </p:cNvCxnSpPr>
          <p:nvPr/>
        </p:nvCxnSpPr>
        <p:spPr bwMode="ltGray">
          <a:xfrm flipV="1">
            <a:off x="5264787" y="370083"/>
            <a:ext cx="0" cy="5412105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5432769" y="2050213"/>
            <a:ext cx="1541929" cy="643767"/>
          </a:xfrm>
          <a:prstGeom prst="rect">
            <a:avLst/>
          </a:prstGeom>
        </p:spPr>
        <p:txBody>
          <a:bodyPr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4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1</a:t>
            </a:r>
            <a:r>
              <a:rPr lang="es-ES" sz="540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7</a:t>
            </a:r>
            <a:r>
              <a:rPr lang="es-ES" sz="54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 Thin" pitchFamily="2" charset="77"/>
              </a:rPr>
              <a:t>%</a:t>
            </a:r>
            <a:endParaRPr lang="es-ES" sz="5400" spc="-100" dirty="0">
              <a:solidFill>
                <a:schemeClr val="tx1">
                  <a:lumMod val="75000"/>
                  <a:lumOff val="25000"/>
                </a:schemeClr>
              </a:solidFill>
              <a:latin typeface="Metropolis Thin" pitchFamily="2" charset="77"/>
            </a:endParaRPr>
          </a:p>
        </p:txBody>
      </p:sp>
      <p:sp>
        <p:nvSpPr>
          <p:cNvPr id="98" name="Marcador de contenido 3">
            <a:extLst>
              <a:ext uri="{FF2B5EF4-FFF2-40B4-BE49-F238E27FC236}">
                <a16:creationId xmlns="" xmlns:a16="http://schemas.microsoft.com/office/drawing/2014/main" id="{EB9EACD0-6CBC-4E24-A0A1-D81FC464DF8A}"/>
              </a:ext>
            </a:extLst>
          </p:cNvPr>
          <p:cNvSpPr txBox="1">
            <a:spLocks/>
          </p:cNvSpPr>
          <p:nvPr/>
        </p:nvSpPr>
        <p:spPr>
          <a:xfrm>
            <a:off x="7094413" y="1917255"/>
            <a:ext cx="4087721" cy="90004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schemeClr val="accent5">
                    <a:lumMod val="75000"/>
                  </a:schemeClr>
                </a:solidFill>
                <a:latin typeface="Metropolis" pitchFamily="2" charset="77"/>
              </a:rPr>
              <a:t>Falta de condiciones en mi espacio  académico / administrativo</a:t>
            </a:r>
          </a:p>
        </p:txBody>
      </p:sp>
      <p:sp>
        <p:nvSpPr>
          <p:cNvPr id="104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6958175" y="5218024"/>
            <a:ext cx="1464070" cy="272280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1400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105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10262011" y="5287433"/>
            <a:ext cx="1145677" cy="217212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1400" b="1" noProof="1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Docentes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106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8370789" y="5238200"/>
            <a:ext cx="1885268" cy="289226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1400" b="1" noProof="1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  <a:endParaRPr lang="es-ES" sz="1400" b="1" noProof="1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332991" y="5490304"/>
            <a:ext cx="676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44%</a:t>
            </a:r>
          </a:p>
        </p:txBody>
      </p:sp>
      <p:sp>
        <p:nvSpPr>
          <p:cNvPr id="4" name="Rectángulo 3"/>
          <p:cNvSpPr/>
          <p:nvPr/>
        </p:nvSpPr>
        <p:spPr>
          <a:xfrm>
            <a:off x="8979838" y="5527426"/>
            <a:ext cx="667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39%</a:t>
            </a:r>
            <a:endParaRPr lang="es-MX" dirty="0"/>
          </a:p>
        </p:txBody>
      </p:sp>
      <p:sp>
        <p:nvSpPr>
          <p:cNvPr id="5" name="Rectángulo 4"/>
          <p:cNvSpPr/>
          <p:nvPr/>
        </p:nvSpPr>
        <p:spPr>
          <a:xfrm>
            <a:off x="10500462" y="5532179"/>
            <a:ext cx="668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29%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6924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80">
            <a:extLst>
              <a:ext uri="{FF2B5EF4-FFF2-40B4-BE49-F238E27FC236}">
                <a16:creationId xmlns="" xmlns:a16="http://schemas.microsoft.com/office/drawing/2014/main" id="{2F35E594-1F1D-4193-9ED6-DD60AE465EB9}"/>
              </a:ext>
            </a:extLst>
          </p:cNvPr>
          <p:cNvSpPr txBox="1">
            <a:spLocks/>
          </p:cNvSpPr>
          <p:nvPr/>
        </p:nvSpPr>
        <p:spPr>
          <a:xfrm>
            <a:off x="1847767" y="1186612"/>
            <a:ext cx="6165306" cy="2000052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endParaRPr lang="es-ES" sz="2400" noProof="1">
              <a:solidFill>
                <a:schemeClr val="accent5"/>
              </a:solidFill>
              <a:latin typeface="Metropolis Light" pitchFamily="2" charset="77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3FE3A20F-EE1F-CD4C-AAE0-7FB4FC00AF4A}"/>
              </a:ext>
            </a:extLst>
          </p:cNvPr>
          <p:cNvSpPr/>
          <p:nvPr/>
        </p:nvSpPr>
        <p:spPr>
          <a:xfrm>
            <a:off x="163478" y="814077"/>
            <a:ext cx="4452428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pPr algn="ctr"/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 </a:t>
            </a:r>
            <a:r>
              <a:rPr lang="es-ES" sz="24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¿Ha tenido alguna sospecha de contagio?</a:t>
            </a:r>
            <a:endParaRPr lang="es-ES" sz="24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cxnSp>
        <p:nvCxnSpPr>
          <p:cNvPr id="94" name="Conector recto 93" title="Línea divisoria">
            <a:extLst>
              <a:ext uri="{FF2B5EF4-FFF2-40B4-BE49-F238E27FC236}">
                <a16:creationId xmlns="" xmlns:a16="http://schemas.microsoft.com/office/drawing/2014/main" id="{8E07088B-12A8-0A4C-87D0-4565D385EDE3}"/>
              </a:ext>
            </a:extLst>
          </p:cNvPr>
          <p:cNvCxnSpPr>
            <a:cxnSpLocks/>
          </p:cNvCxnSpPr>
          <p:nvPr/>
        </p:nvCxnSpPr>
        <p:spPr bwMode="ltGray">
          <a:xfrm flipV="1">
            <a:off x="4349781" y="489786"/>
            <a:ext cx="0" cy="5412105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ángulo 65">
            <a:extLst>
              <a:ext uri="{FF2B5EF4-FFF2-40B4-BE49-F238E27FC236}">
                <a16:creationId xmlns="" xmlns:a16="http://schemas.microsoft.com/office/drawing/2014/main" id="{3FE3A20F-EE1F-CD4C-AAE0-7FB4FC00AF4A}"/>
              </a:ext>
            </a:extLst>
          </p:cNvPr>
          <p:cNvSpPr/>
          <p:nvPr/>
        </p:nvSpPr>
        <p:spPr>
          <a:xfrm>
            <a:off x="4400805" y="829927"/>
            <a:ext cx="3998491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pPr algn="ctr"/>
            <a:r>
              <a:rPr lang="es-ES" sz="3200" b="1" dirty="0" smtClean="0">
                <a:solidFill>
                  <a:srgbClr val="93004A"/>
                </a:solidFill>
                <a:latin typeface="Metropolis" pitchFamily="2" charset="77"/>
              </a:rPr>
              <a:t> </a:t>
            </a:r>
            <a:r>
              <a:rPr lang="es-MX" sz="3200" b="1" dirty="0" smtClean="0">
                <a:solidFill>
                  <a:srgbClr val="93004A"/>
                </a:solidFill>
                <a:latin typeface="Metropolis" pitchFamily="2" charset="77"/>
              </a:rPr>
              <a:t>¿</a:t>
            </a:r>
            <a:r>
              <a:rPr lang="es-MX" sz="3200" b="1" dirty="0">
                <a:solidFill>
                  <a:srgbClr val="93004A"/>
                </a:solidFill>
                <a:latin typeface="Metropolis" pitchFamily="2" charset="77"/>
              </a:rPr>
              <a:t>Ha sido diagnosticado con COVID 19</a:t>
            </a:r>
            <a:r>
              <a:rPr lang="es-MX" sz="3200" b="1" dirty="0" smtClean="0">
                <a:solidFill>
                  <a:srgbClr val="93004A"/>
                </a:solidFill>
                <a:latin typeface="Metropolis" pitchFamily="2" charset="77"/>
              </a:rPr>
              <a:t>?</a:t>
            </a:r>
            <a:endParaRPr lang="es-MX" sz="3200" b="1" dirty="0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86" name="Rectángulo 85">
            <a:extLst>
              <a:ext uri="{FF2B5EF4-FFF2-40B4-BE49-F238E27FC236}">
                <a16:creationId xmlns="" xmlns:a16="http://schemas.microsoft.com/office/drawing/2014/main" id="{3FE3A20F-EE1F-CD4C-AAE0-7FB4FC00AF4A}"/>
              </a:ext>
            </a:extLst>
          </p:cNvPr>
          <p:cNvSpPr/>
          <p:nvPr/>
        </p:nvSpPr>
        <p:spPr>
          <a:xfrm>
            <a:off x="8769650" y="829927"/>
            <a:ext cx="3293001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pPr algn="ctr"/>
            <a:r>
              <a:rPr lang="es-ES" sz="32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% de Vacunación</a:t>
            </a:r>
            <a:endParaRPr lang="es-ES" sz="32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95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9366185" y="1934932"/>
            <a:ext cx="2310187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7200" b="1" noProof="1">
                <a:latin typeface="Metropolis Light" pitchFamily="2" charset="77"/>
              </a:rPr>
              <a:t>7</a:t>
            </a:r>
            <a:r>
              <a:rPr lang="es-ES" sz="7200" b="1" noProof="1" smtClean="0">
                <a:latin typeface="Metropolis Light" pitchFamily="2" charset="77"/>
              </a:rPr>
              <a:t>7%</a:t>
            </a:r>
            <a:endParaRPr lang="es-ES" sz="7200" b="1" noProof="1">
              <a:latin typeface="Metropolis Light" pitchFamily="2" charset="77"/>
            </a:endParaRPr>
          </a:p>
        </p:txBody>
      </p:sp>
      <p:sp>
        <p:nvSpPr>
          <p:cNvPr id="96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9039333" y="2899263"/>
            <a:ext cx="2816707" cy="394133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2800" b="1" noProof="1" smtClean="0">
                <a:solidFill>
                  <a:srgbClr val="3EB090"/>
                </a:solidFill>
                <a:latin typeface="Metropolis" pitchFamily="2" charset="77"/>
              </a:rPr>
              <a:t>Estudiantes</a:t>
            </a:r>
            <a:endParaRPr lang="es-ES" sz="3600" b="1" noProof="1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99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9366185" y="3090173"/>
            <a:ext cx="2310187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7200" b="1" noProof="1" smtClean="0">
                <a:latin typeface="Metropolis Light" pitchFamily="2" charset="77"/>
              </a:rPr>
              <a:t>99%</a:t>
            </a:r>
            <a:endParaRPr lang="es-ES" sz="7200" b="1" noProof="1">
              <a:latin typeface="Metropolis Light" pitchFamily="2" charset="77"/>
            </a:endParaRPr>
          </a:p>
        </p:txBody>
      </p:sp>
      <p:sp>
        <p:nvSpPr>
          <p:cNvPr id="100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9039333" y="4054504"/>
            <a:ext cx="2816707" cy="394133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2800" b="1" noProof="1" smtClean="0">
                <a:solidFill>
                  <a:srgbClr val="3EB090"/>
                </a:solidFill>
                <a:latin typeface="Metropolis" pitchFamily="2" charset="77"/>
              </a:rPr>
              <a:t>Docentes</a:t>
            </a:r>
            <a:endParaRPr lang="es-ES" sz="3600" b="1" noProof="1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101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9400162" y="4245414"/>
            <a:ext cx="2310187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7200" b="1" noProof="1" smtClean="0">
                <a:latin typeface="Metropolis Light" pitchFamily="2" charset="77"/>
              </a:rPr>
              <a:t>100%</a:t>
            </a:r>
            <a:endParaRPr lang="es-ES" sz="7200" b="1" noProof="1">
              <a:latin typeface="Metropolis Light" pitchFamily="2" charset="77"/>
            </a:endParaRPr>
          </a:p>
        </p:txBody>
      </p:sp>
      <p:sp>
        <p:nvSpPr>
          <p:cNvPr id="102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9073310" y="5209745"/>
            <a:ext cx="2816707" cy="394133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2800" b="1" noProof="1" smtClean="0">
                <a:solidFill>
                  <a:srgbClr val="3EB090"/>
                </a:solidFill>
                <a:latin typeface="Metropolis" pitchFamily="2" charset="77"/>
              </a:rPr>
              <a:t>Administrativos</a:t>
            </a:r>
            <a:endParaRPr lang="es-ES" sz="3600" b="1" noProof="1">
              <a:solidFill>
                <a:srgbClr val="3EB090"/>
              </a:solidFill>
              <a:latin typeface="Metropolis" pitchFamily="2" charset="77"/>
            </a:endParaRPr>
          </a:p>
        </p:txBody>
      </p:sp>
      <p:cxnSp>
        <p:nvCxnSpPr>
          <p:cNvPr id="103" name="Conector recto 102" title="Línea divisoria">
            <a:extLst>
              <a:ext uri="{FF2B5EF4-FFF2-40B4-BE49-F238E27FC236}">
                <a16:creationId xmlns="" xmlns:a16="http://schemas.microsoft.com/office/drawing/2014/main" id="{8E07088B-12A8-0A4C-87D0-4565D385EDE3}"/>
              </a:ext>
            </a:extLst>
          </p:cNvPr>
          <p:cNvCxnSpPr>
            <a:cxnSpLocks/>
          </p:cNvCxnSpPr>
          <p:nvPr/>
        </p:nvCxnSpPr>
        <p:spPr bwMode="ltGray">
          <a:xfrm flipV="1">
            <a:off x="8681650" y="489786"/>
            <a:ext cx="0" cy="5412105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5383249" y="1934932"/>
            <a:ext cx="2310187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7200" b="1" noProof="1" smtClean="0">
                <a:latin typeface="Metropolis Light" pitchFamily="2" charset="77"/>
              </a:rPr>
              <a:t>15%</a:t>
            </a:r>
            <a:endParaRPr lang="es-ES" sz="7200" b="1" noProof="1">
              <a:latin typeface="Metropolis Light" pitchFamily="2" charset="77"/>
            </a:endParaRPr>
          </a:p>
        </p:txBody>
      </p:sp>
      <p:sp>
        <p:nvSpPr>
          <p:cNvPr id="108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5056397" y="2899263"/>
            <a:ext cx="2816707" cy="394133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2800" b="1" noProof="1" smtClean="0">
                <a:solidFill>
                  <a:srgbClr val="93004A"/>
                </a:solidFill>
                <a:latin typeface="Metropolis" pitchFamily="2" charset="77"/>
              </a:rPr>
              <a:t>Estudiantes</a:t>
            </a:r>
            <a:endParaRPr lang="es-ES" sz="3600" b="1" noProof="1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109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5383249" y="3090173"/>
            <a:ext cx="2310187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7200" b="1" noProof="1" smtClean="0">
                <a:latin typeface="Metropolis Light" pitchFamily="2" charset="77"/>
              </a:rPr>
              <a:t>20%</a:t>
            </a:r>
            <a:endParaRPr lang="es-ES" sz="7200" b="1" noProof="1">
              <a:latin typeface="Metropolis Light" pitchFamily="2" charset="77"/>
            </a:endParaRPr>
          </a:p>
        </p:txBody>
      </p:sp>
      <p:sp>
        <p:nvSpPr>
          <p:cNvPr id="110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5056397" y="4054504"/>
            <a:ext cx="2816707" cy="394133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2800" b="1" noProof="1" smtClean="0">
                <a:solidFill>
                  <a:srgbClr val="93004A"/>
                </a:solidFill>
                <a:latin typeface="Metropolis" pitchFamily="2" charset="77"/>
              </a:rPr>
              <a:t>Docentes</a:t>
            </a:r>
            <a:endParaRPr lang="es-ES" sz="3600" b="1" noProof="1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111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5417226" y="4245414"/>
            <a:ext cx="2310187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7200" b="1" noProof="1" smtClean="0">
                <a:latin typeface="Metropolis Light" pitchFamily="2" charset="77"/>
              </a:rPr>
              <a:t>16%</a:t>
            </a:r>
            <a:endParaRPr lang="es-ES" sz="7200" b="1" noProof="1">
              <a:latin typeface="Metropolis Light" pitchFamily="2" charset="77"/>
            </a:endParaRPr>
          </a:p>
        </p:txBody>
      </p:sp>
      <p:sp>
        <p:nvSpPr>
          <p:cNvPr id="112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5090374" y="5209745"/>
            <a:ext cx="2816707" cy="394133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2800" b="1" noProof="1" smtClean="0">
                <a:solidFill>
                  <a:srgbClr val="93004A"/>
                </a:solidFill>
                <a:latin typeface="Metropolis" pitchFamily="2" charset="77"/>
              </a:rPr>
              <a:t>Administrativos</a:t>
            </a:r>
            <a:endParaRPr lang="es-ES" sz="3600" b="1" noProof="1">
              <a:solidFill>
                <a:srgbClr val="93004A"/>
              </a:solidFill>
              <a:latin typeface="Metropolis" pitchFamily="2" charset="77"/>
            </a:endParaRPr>
          </a:p>
        </p:txBody>
      </p:sp>
      <p:sp>
        <p:nvSpPr>
          <p:cNvPr id="115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1154033" y="1891001"/>
            <a:ext cx="2310187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7200" b="1" noProof="1" smtClean="0">
                <a:latin typeface="Metropolis Light" pitchFamily="2" charset="77"/>
              </a:rPr>
              <a:t>37%</a:t>
            </a:r>
            <a:endParaRPr lang="es-ES" sz="7200" b="1" noProof="1">
              <a:latin typeface="Metropolis Light" pitchFamily="2" charset="77"/>
            </a:endParaRPr>
          </a:p>
        </p:txBody>
      </p:sp>
      <p:sp>
        <p:nvSpPr>
          <p:cNvPr id="116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827181" y="2855332"/>
            <a:ext cx="2816707" cy="394133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2800" b="1" noProof="1" smtClean="0">
                <a:solidFill>
                  <a:srgbClr val="3EB090"/>
                </a:solidFill>
                <a:latin typeface="Metropolis" pitchFamily="2" charset="77"/>
              </a:rPr>
              <a:t>Estudiantes</a:t>
            </a:r>
            <a:endParaRPr lang="es-ES" sz="3600" b="1" noProof="1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117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1154033" y="3046242"/>
            <a:ext cx="2310187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7200" b="1" noProof="1" smtClean="0">
                <a:latin typeface="Metropolis Light" pitchFamily="2" charset="77"/>
              </a:rPr>
              <a:t>40%</a:t>
            </a:r>
            <a:endParaRPr lang="es-ES" sz="7200" b="1" noProof="1">
              <a:latin typeface="Metropolis Light" pitchFamily="2" charset="77"/>
            </a:endParaRPr>
          </a:p>
        </p:txBody>
      </p:sp>
      <p:sp>
        <p:nvSpPr>
          <p:cNvPr id="118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827181" y="4010573"/>
            <a:ext cx="2816707" cy="394133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2800" b="1" noProof="1" smtClean="0">
                <a:solidFill>
                  <a:srgbClr val="3EB090"/>
                </a:solidFill>
                <a:latin typeface="Metropolis" pitchFamily="2" charset="77"/>
              </a:rPr>
              <a:t>Docentes</a:t>
            </a:r>
            <a:endParaRPr lang="es-ES" sz="3600" b="1" noProof="1">
              <a:solidFill>
                <a:srgbClr val="3EB090"/>
              </a:solidFill>
              <a:latin typeface="Metropolis" pitchFamily="2" charset="77"/>
            </a:endParaRPr>
          </a:p>
        </p:txBody>
      </p:sp>
      <p:sp>
        <p:nvSpPr>
          <p:cNvPr id="119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1188010" y="4201483"/>
            <a:ext cx="2310187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7200" b="1" noProof="1" smtClean="0">
                <a:latin typeface="Metropolis Light" pitchFamily="2" charset="77"/>
              </a:rPr>
              <a:t>46%</a:t>
            </a:r>
            <a:endParaRPr lang="es-ES" sz="7200" b="1" noProof="1">
              <a:latin typeface="Metropolis Light" pitchFamily="2" charset="77"/>
            </a:endParaRPr>
          </a:p>
        </p:txBody>
      </p:sp>
      <p:sp>
        <p:nvSpPr>
          <p:cNvPr id="120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861158" y="5165814"/>
            <a:ext cx="2816707" cy="394133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es-ES" sz="2800" b="1" noProof="1" smtClean="0">
                <a:solidFill>
                  <a:srgbClr val="3EB090"/>
                </a:solidFill>
                <a:latin typeface="Metropolis" pitchFamily="2" charset="77"/>
              </a:rPr>
              <a:t>Administrativos</a:t>
            </a:r>
            <a:endParaRPr lang="es-ES" sz="3600" b="1" noProof="1">
              <a:solidFill>
                <a:srgbClr val="3EB090"/>
              </a:solidFill>
              <a:latin typeface="Metropoli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9635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2433342" y="653456"/>
            <a:ext cx="5317215" cy="272762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es-ES" sz="2400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</p:txBody>
      </p:sp>
      <p:sp>
        <p:nvSpPr>
          <p:cNvPr id="15" name="Marcador de texto 80">
            <a:extLst>
              <a:ext uri="{FF2B5EF4-FFF2-40B4-BE49-F238E27FC236}">
                <a16:creationId xmlns="" xmlns:a16="http://schemas.microsoft.com/office/drawing/2014/main" id="{2F35E594-1F1D-4193-9ED6-DD60AE465EB9}"/>
              </a:ext>
            </a:extLst>
          </p:cNvPr>
          <p:cNvSpPr txBox="1">
            <a:spLocks/>
          </p:cNvSpPr>
          <p:nvPr/>
        </p:nvSpPr>
        <p:spPr>
          <a:xfrm>
            <a:off x="2457366" y="661679"/>
            <a:ext cx="6165306" cy="2000052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es-ES" sz="2400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Considera que su situación económica se ha visto </a:t>
            </a:r>
            <a:r>
              <a:rPr lang="es-ES" sz="2400" noProof="1" smtClean="0">
                <a:solidFill>
                  <a:schemeClr val="accent6">
                    <a:lumMod val="75000"/>
                  </a:schemeClr>
                </a:solidFill>
                <a:latin typeface="Metropolis Light" pitchFamily="2" charset="77"/>
              </a:rPr>
              <a:t>perjudicada,                                        </a:t>
            </a:r>
            <a:r>
              <a:rPr lang="es-ES" sz="2400" noProof="1" smtClean="0">
                <a:solidFill>
                  <a:srgbClr val="3EB090"/>
                </a:solidFill>
                <a:latin typeface="Metropolis Light" pitchFamily="2" charset="77"/>
              </a:rPr>
              <a:t>4% </a:t>
            </a:r>
            <a:r>
              <a:rPr lang="es-ES" sz="2400" noProof="1" smtClean="0">
                <a:solidFill>
                  <a:schemeClr val="tx1"/>
                </a:solidFill>
                <a:latin typeface="Metropolis Light" pitchFamily="2" charset="77"/>
              </a:rPr>
              <a:t>consideran que ha</a:t>
            </a:r>
            <a:r>
              <a:rPr lang="es-ES" sz="2400" noProof="1" smtClean="0">
                <a:solidFill>
                  <a:schemeClr val="accent6">
                    <a:lumMod val="75000"/>
                  </a:schemeClr>
                </a:solidFill>
                <a:latin typeface="Metropolis Light" pitchFamily="2" charset="77"/>
              </a:rPr>
              <a:t> </a:t>
            </a:r>
            <a:r>
              <a:rPr lang="es-ES" sz="2400" noProof="1" smtClean="0">
                <a:solidFill>
                  <a:srgbClr val="3EB090"/>
                </a:solidFill>
                <a:latin typeface="Metropolis Light" pitchFamily="2" charset="77"/>
              </a:rPr>
              <a:t>mejorado </a:t>
            </a:r>
            <a:r>
              <a:rPr lang="es-ES" sz="2400" noProof="1" smtClean="0">
                <a:solidFill>
                  <a:schemeClr val="tx1"/>
                </a:solidFill>
                <a:latin typeface="Metropolis Light" pitchFamily="2" charset="77"/>
              </a:rPr>
              <a:t>y                       </a:t>
            </a:r>
            <a:r>
              <a:rPr lang="es-ES" sz="2400" noProof="1" smtClean="0">
                <a:solidFill>
                  <a:schemeClr val="accent5"/>
                </a:solidFill>
                <a:latin typeface="Metropolis Light" pitchFamily="2" charset="77"/>
              </a:rPr>
              <a:t>48% </a:t>
            </a:r>
            <a:r>
              <a:rPr lang="es-ES" sz="2400" noProof="1">
                <a:solidFill>
                  <a:schemeClr val="tx1"/>
                </a:solidFill>
                <a:latin typeface="Metropolis Light" pitchFamily="2" charset="77"/>
              </a:rPr>
              <a:t>consideran que </a:t>
            </a:r>
            <a:r>
              <a:rPr lang="es-ES" sz="2400" noProof="1" smtClean="0">
                <a:solidFill>
                  <a:schemeClr val="tx1"/>
                </a:solidFill>
                <a:latin typeface="Metropolis Light" pitchFamily="2" charset="77"/>
              </a:rPr>
              <a:t>se ha</a:t>
            </a:r>
            <a:r>
              <a:rPr lang="es-ES" sz="2400" noProof="1" smtClean="0">
                <a:solidFill>
                  <a:schemeClr val="accent6">
                    <a:lumMod val="75000"/>
                  </a:schemeClr>
                </a:solidFill>
                <a:latin typeface="Metropolis Light" pitchFamily="2" charset="77"/>
              </a:rPr>
              <a:t> </a:t>
            </a:r>
            <a:r>
              <a:rPr lang="es-ES" sz="2400" noProof="1" smtClean="0">
                <a:solidFill>
                  <a:schemeClr val="accent5"/>
                </a:solidFill>
                <a:latin typeface="Metropolis Light" pitchFamily="2" charset="77"/>
              </a:rPr>
              <a:t>mantenido</a:t>
            </a:r>
            <a:endParaRPr lang="es-ES" sz="2400" noProof="1">
              <a:solidFill>
                <a:schemeClr val="accent5"/>
              </a:solidFill>
              <a:latin typeface="Metropolis Light" pitchFamily="2" charset="77"/>
            </a:endParaRPr>
          </a:p>
        </p:txBody>
      </p:sp>
      <p:sp>
        <p:nvSpPr>
          <p:cNvPr id="27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2433342" y="2469832"/>
            <a:ext cx="5317214" cy="272762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es-ES" sz="2400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Administrativos</a:t>
            </a:r>
          </a:p>
        </p:txBody>
      </p:sp>
      <p:sp>
        <p:nvSpPr>
          <p:cNvPr id="28" name="Marcador de texto 80">
            <a:extLst>
              <a:ext uri="{FF2B5EF4-FFF2-40B4-BE49-F238E27FC236}">
                <a16:creationId xmlns="" xmlns:a16="http://schemas.microsoft.com/office/drawing/2014/main" id="{2F35E594-1F1D-4193-9ED6-DD60AE465EB9}"/>
              </a:ext>
            </a:extLst>
          </p:cNvPr>
          <p:cNvSpPr txBox="1">
            <a:spLocks/>
          </p:cNvSpPr>
          <p:nvPr/>
        </p:nvSpPr>
        <p:spPr>
          <a:xfrm>
            <a:off x="2433342" y="2968658"/>
            <a:ext cx="6189330" cy="1627568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Considera que su situación económica se ha visto </a:t>
            </a:r>
            <a:r>
              <a:rPr lang="es-ES" sz="2400" noProof="1" smtClean="0">
                <a:solidFill>
                  <a:schemeClr val="accent6">
                    <a:lumMod val="75000"/>
                  </a:schemeClr>
                </a:solidFill>
                <a:latin typeface="Metropolis Light" pitchFamily="2" charset="77"/>
              </a:rPr>
              <a:t>perjudicada,                                                 </a:t>
            </a:r>
            <a:r>
              <a:rPr lang="es-ES" sz="2400" noProof="1" smtClean="0">
                <a:solidFill>
                  <a:srgbClr val="3EB090"/>
                </a:solidFill>
                <a:latin typeface="Metropolis Light" pitchFamily="2" charset="77"/>
              </a:rPr>
              <a:t>7% </a:t>
            </a:r>
            <a:r>
              <a:rPr lang="es-ES" sz="2400" noProof="1">
                <a:solidFill>
                  <a:schemeClr val="tx1"/>
                </a:solidFill>
                <a:latin typeface="Metropolis Light" pitchFamily="2" charset="77"/>
              </a:rPr>
              <a:t>consideran que ha</a:t>
            </a:r>
            <a:r>
              <a:rPr lang="es-ES" sz="2400" noProof="1">
                <a:solidFill>
                  <a:schemeClr val="accent6">
                    <a:lumMod val="75000"/>
                  </a:schemeClr>
                </a:solidFill>
                <a:latin typeface="Metropolis Light" pitchFamily="2" charset="77"/>
              </a:rPr>
              <a:t> </a:t>
            </a:r>
            <a:r>
              <a:rPr lang="es-ES" sz="2400" noProof="1" smtClean="0">
                <a:solidFill>
                  <a:srgbClr val="3EB090"/>
                </a:solidFill>
                <a:latin typeface="Metropolis Light" pitchFamily="2" charset="77"/>
              </a:rPr>
              <a:t>mejorado </a:t>
            </a:r>
            <a:r>
              <a:rPr lang="es-ES" sz="2400" noProof="1">
                <a:solidFill>
                  <a:schemeClr val="tx1"/>
                </a:solidFill>
                <a:latin typeface="Metropolis Light" pitchFamily="2" charset="77"/>
              </a:rPr>
              <a:t>y                       </a:t>
            </a:r>
            <a:r>
              <a:rPr lang="es-ES" sz="2400" noProof="1" smtClean="0">
                <a:solidFill>
                  <a:schemeClr val="accent5"/>
                </a:solidFill>
                <a:latin typeface="Metropolis Light" pitchFamily="2" charset="77"/>
              </a:rPr>
              <a:t>54% </a:t>
            </a:r>
            <a:r>
              <a:rPr lang="es-ES" sz="2400" noProof="1">
                <a:solidFill>
                  <a:schemeClr val="tx1"/>
                </a:solidFill>
                <a:latin typeface="Metropolis Light" pitchFamily="2" charset="77"/>
              </a:rPr>
              <a:t>consideran que se ha</a:t>
            </a:r>
            <a:r>
              <a:rPr lang="es-ES" sz="2400" noProof="1">
                <a:solidFill>
                  <a:schemeClr val="accent6">
                    <a:lumMod val="75000"/>
                  </a:schemeClr>
                </a:solidFill>
                <a:latin typeface="Metropolis Light" pitchFamily="2" charset="77"/>
              </a:rPr>
              <a:t> </a:t>
            </a:r>
            <a:r>
              <a:rPr lang="es-ES" sz="2400" noProof="1">
                <a:solidFill>
                  <a:schemeClr val="accent5"/>
                </a:solidFill>
                <a:latin typeface="Metropolis Light" pitchFamily="2" charset="77"/>
              </a:rPr>
              <a:t>mantenido</a:t>
            </a:r>
            <a:endParaRPr lang="es-ES" sz="2400" noProof="1">
              <a:solidFill>
                <a:srgbClr val="3EB090"/>
              </a:solidFill>
              <a:latin typeface="Metropolis Light" pitchFamily="2" charset="77"/>
            </a:endParaRPr>
          </a:p>
          <a:p>
            <a:pPr marL="0" indent="0" rtl="0">
              <a:buNone/>
            </a:pPr>
            <a:endParaRPr lang="es-ES" sz="2400" noProof="1">
              <a:solidFill>
                <a:schemeClr val="accent6">
                  <a:lumMod val="7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30" name="Marcador de texto 80">
            <a:extLst>
              <a:ext uri="{FF2B5EF4-FFF2-40B4-BE49-F238E27FC236}">
                <a16:creationId xmlns="" xmlns:a16="http://schemas.microsoft.com/office/drawing/2014/main" id="{CF4F0854-D5FB-4746-AF03-270EFD9831A3}"/>
              </a:ext>
            </a:extLst>
          </p:cNvPr>
          <p:cNvSpPr txBox="1">
            <a:spLocks/>
          </p:cNvSpPr>
          <p:nvPr/>
        </p:nvSpPr>
        <p:spPr>
          <a:xfrm>
            <a:off x="2433342" y="4318026"/>
            <a:ext cx="5317214" cy="272762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es-ES" sz="2400" b="1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Docentes</a:t>
            </a:r>
          </a:p>
        </p:txBody>
      </p:sp>
      <p:sp>
        <p:nvSpPr>
          <p:cNvPr id="31" name="Marcador de texto 80">
            <a:extLst>
              <a:ext uri="{FF2B5EF4-FFF2-40B4-BE49-F238E27FC236}">
                <a16:creationId xmlns="" xmlns:a16="http://schemas.microsoft.com/office/drawing/2014/main" id="{2F35E594-1F1D-4193-9ED6-DD60AE465EB9}"/>
              </a:ext>
            </a:extLst>
          </p:cNvPr>
          <p:cNvSpPr txBox="1">
            <a:spLocks/>
          </p:cNvSpPr>
          <p:nvPr/>
        </p:nvSpPr>
        <p:spPr>
          <a:xfrm>
            <a:off x="2433342" y="4644576"/>
            <a:ext cx="6149302" cy="1301018"/>
          </a:xfrm>
          <a:prstGeom prst="rect">
            <a:avLst/>
          </a:prstGeom>
        </p:spPr>
        <p:txBody>
          <a:bodyPr lIns="0" tIns="0" rIns="0" bIns="0" rtlCol="0"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Char char="○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noProof="1">
                <a:solidFill>
                  <a:schemeClr val="tx1">
                    <a:lumMod val="75000"/>
                    <a:lumOff val="25000"/>
                  </a:schemeClr>
                </a:solidFill>
                <a:latin typeface="Metropolis Light" pitchFamily="2" charset="77"/>
              </a:rPr>
              <a:t>Considera que su situación económica se ha visto </a:t>
            </a:r>
            <a:r>
              <a:rPr lang="es-ES" sz="2400" noProof="1" smtClean="0">
                <a:solidFill>
                  <a:schemeClr val="accent6">
                    <a:lumMod val="75000"/>
                  </a:schemeClr>
                </a:solidFill>
                <a:latin typeface="Metropolis Light" pitchFamily="2" charset="77"/>
              </a:rPr>
              <a:t>perjudicada, </a:t>
            </a:r>
            <a:r>
              <a:rPr lang="es-ES" sz="2400" noProof="1">
                <a:solidFill>
                  <a:srgbClr val="3EB090"/>
                </a:solidFill>
                <a:latin typeface="Metropolis Light" pitchFamily="2" charset="77"/>
              </a:rPr>
              <a:t>4% </a:t>
            </a:r>
            <a:r>
              <a:rPr lang="es-ES" sz="2400" noProof="1">
                <a:solidFill>
                  <a:schemeClr val="tx1"/>
                </a:solidFill>
                <a:latin typeface="Metropolis Light" pitchFamily="2" charset="77"/>
              </a:rPr>
              <a:t>consideran que ha</a:t>
            </a:r>
            <a:r>
              <a:rPr lang="es-ES" sz="2400" noProof="1">
                <a:solidFill>
                  <a:schemeClr val="accent6">
                    <a:lumMod val="75000"/>
                  </a:schemeClr>
                </a:solidFill>
                <a:latin typeface="Metropolis Light" pitchFamily="2" charset="77"/>
              </a:rPr>
              <a:t> </a:t>
            </a:r>
            <a:r>
              <a:rPr lang="es-ES" sz="2400" noProof="1" smtClean="0">
                <a:solidFill>
                  <a:srgbClr val="3EB090"/>
                </a:solidFill>
                <a:latin typeface="Metropolis Light" pitchFamily="2" charset="77"/>
              </a:rPr>
              <a:t>mejorado </a:t>
            </a:r>
            <a:r>
              <a:rPr lang="es-ES" sz="2400" noProof="1">
                <a:solidFill>
                  <a:schemeClr val="tx1"/>
                </a:solidFill>
                <a:latin typeface="Metropolis Light" pitchFamily="2" charset="77"/>
              </a:rPr>
              <a:t>y                      </a:t>
            </a:r>
            <a:r>
              <a:rPr lang="es-ES" sz="2400" noProof="1" smtClean="0">
                <a:solidFill>
                  <a:schemeClr val="tx1"/>
                </a:solidFill>
                <a:latin typeface="Metropolis Light" pitchFamily="2" charset="77"/>
              </a:rPr>
              <a:t>                         </a:t>
            </a:r>
            <a:r>
              <a:rPr lang="es-ES" sz="2400" noProof="1" smtClean="0">
                <a:solidFill>
                  <a:schemeClr val="accent5"/>
                </a:solidFill>
                <a:latin typeface="Metropolis Light" pitchFamily="2" charset="77"/>
              </a:rPr>
              <a:t>65% </a:t>
            </a:r>
            <a:r>
              <a:rPr lang="es-ES" sz="2400" noProof="1">
                <a:solidFill>
                  <a:schemeClr val="tx1"/>
                </a:solidFill>
                <a:latin typeface="Metropolis Light" pitchFamily="2" charset="77"/>
              </a:rPr>
              <a:t>consideran que se ha</a:t>
            </a:r>
            <a:r>
              <a:rPr lang="es-ES" sz="2400" noProof="1">
                <a:solidFill>
                  <a:schemeClr val="accent6">
                    <a:lumMod val="75000"/>
                  </a:schemeClr>
                </a:solidFill>
                <a:latin typeface="Metropolis Light" pitchFamily="2" charset="77"/>
              </a:rPr>
              <a:t> </a:t>
            </a:r>
            <a:r>
              <a:rPr lang="es-ES" sz="2400" noProof="1">
                <a:solidFill>
                  <a:schemeClr val="accent5"/>
                </a:solidFill>
                <a:latin typeface="Metropolis Light" pitchFamily="2" charset="77"/>
              </a:rPr>
              <a:t>mantenido</a:t>
            </a:r>
            <a:endParaRPr lang="es-ES" sz="2400" noProof="1">
              <a:solidFill>
                <a:srgbClr val="3EB090"/>
              </a:solidFill>
              <a:latin typeface="Metropolis Light" pitchFamily="2" charset="77"/>
            </a:endParaRPr>
          </a:p>
        </p:txBody>
      </p:sp>
      <p:sp>
        <p:nvSpPr>
          <p:cNvPr id="32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219404" y="650546"/>
            <a:ext cx="2039702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8000" noProof="1">
                <a:latin typeface="Metropolis Light" pitchFamily="2" charset="77"/>
              </a:rPr>
              <a:t>4</a:t>
            </a:r>
            <a:r>
              <a:rPr lang="es-ES" sz="8000" noProof="1" smtClean="0">
                <a:latin typeface="Metropolis Light" pitchFamily="2" charset="77"/>
              </a:rPr>
              <a:t>8</a:t>
            </a:r>
            <a:r>
              <a:rPr lang="es-ES" sz="8000" noProof="1">
                <a:latin typeface="Metropolis Light" pitchFamily="2" charset="77"/>
              </a:rPr>
              <a:t>%</a:t>
            </a:r>
          </a:p>
        </p:txBody>
      </p:sp>
      <p:sp>
        <p:nvSpPr>
          <p:cNvPr id="33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205956" y="2469832"/>
            <a:ext cx="2039702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8000" noProof="1" smtClean="0">
                <a:latin typeface="Metropolis Light" pitchFamily="2" charset="77"/>
              </a:rPr>
              <a:t>39%</a:t>
            </a:r>
            <a:endParaRPr lang="es-ES" sz="8000" noProof="1">
              <a:latin typeface="Metropolis Light" pitchFamily="2" charset="77"/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="" xmlns:a16="http://schemas.microsoft.com/office/drawing/2014/main" id="{819109A8-D7EE-4527-9928-C4753E23331A}"/>
              </a:ext>
            </a:extLst>
          </p:cNvPr>
          <p:cNvSpPr txBox="1">
            <a:spLocks/>
          </p:cNvSpPr>
          <p:nvPr/>
        </p:nvSpPr>
        <p:spPr>
          <a:xfrm>
            <a:off x="205956" y="4318026"/>
            <a:ext cx="2039702" cy="11522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8000" noProof="1" smtClean="0">
                <a:latin typeface="Metropolis Light" pitchFamily="2" charset="77"/>
              </a:rPr>
              <a:t>31%</a:t>
            </a:r>
            <a:endParaRPr lang="es-ES" sz="8000" noProof="1">
              <a:latin typeface="Metropolis Light" pitchFamily="2" charset="77"/>
            </a:endParaRPr>
          </a:p>
        </p:txBody>
      </p:sp>
      <p:sp>
        <p:nvSpPr>
          <p:cNvPr id="21" name="Marcador de número de diapositiva 2">
            <a:extLst>
              <a:ext uri="{FF2B5EF4-FFF2-40B4-BE49-F238E27FC236}">
                <a16:creationId xmlns="" xmlns:a16="http://schemas.microsoft.com/office/drawing/2014/main" id="{56E21909-D603-CA43-9CDA-A6AE46C116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38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3FE3A20F-EE1F-CD4C-AAE0-7FB4FC00AF4A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Impacto económico de la pandemia</a:t>
            </a:r>
          </a:p>
        </p:txBody>
      </p:sp>
      <p:pic>
        <p:nvPicPr>
          <p:cNvPr id="35" name="Imagen 34">
            <a:extLst>
              <a:ext uri="{FF2B5EF4-FFF2-40B4-BE49-F238E27FC236}">
                <a16:creationId xmlns="" xmlns:a16="http://schemas.microsoft.com/office/drawing/2014/main" id="{CABC1641-F20C-784E-AFD2-79B859B91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1600" y="662394"/>
            <a:ext cx="3200400" cy="5283200"/>
          </a:xfrm>
          <a:prstGeom prst="rect">
            <a:avLst/>
          </a:prstGeom>
        </p:spPr>
      </p:pic>
      <p:sp>
        <p:nvSpPr>
          <p:cNvPr id="1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61636" y="1622058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10%</a:t>
            </a:r>
            <a:endParaRPr lang="es-ES" sz="14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8" name="Flecha abajo 17"/>
          <p:cNvSpPr/>
          <p:nvPr/>
        </p:nvSpPr>
        <p:spPr>
          <a:xfrm>
            <a:off x="926178" y="1799116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1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61636" y="3518094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14%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0" name="Flecha abajo 19"/>
          <p:cNvSpPr/>
          <p:nvPr/>
        </p:nvSpPr>
        <p:spPr>
          <a:xfrm rot="10800000">
            <a:off x="926178" y="3695152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  <p:sp>
        <p:nvSpPr>
          <p:cNvPr id="2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61636" y="5274535"/>
            <a:ext cx="353498" cy="528696"/>
          </a:xfrm>
          <a:prstGeom prst="rect">
            <a:avLst/>
          </a:prstGeom>
        </p:spPr>
        <p:txBody>
          <a:bodyPr rtlCol="0" anchor="ctr"/>
          <a:lstStyle/>
          <a:p>
            <a:pPr marL="0" indent="0">
              <a:buNone/>
            </a:pPr>
            <a:r>
              <a:rPr lang="es-ES" sz="1400" b="1" dirty="0" smtClean="0">
                <a:solidFill>
                  <a:srgbClr val="FF0000"/>
                </a:solidFill>
                <a:latin typeface="Metropolis" pitchFamily="2" charset="77"/>
              </a:rPr>
              <a:t>4%</a:t>
            </a:r>
            <a:endParaRPr lang="es-ES" sz="14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4" name="Flecha abajo 23"/>
          <p:cNvSpPr/>
          <p:nvPr/>
        </p:nvSpPr>
        <p:spPr>
          <a:xfrm rot="10800000">
            <a:off x="926178" y="5451593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200"/>
          </a:p>
        </p:txBody>
      </p:sp>
    </p:spTree>
    <p:extLst>
      <p:ext uri="{BB962C8B-B14F-4D97-AF65-F5344CB8AC3E}">
        <p14:creationId xmlns:p14="http://schemas.microsoft.com/office/powerpoint/2010/main" val="209889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039AE62D-6AAB-EE44-AC38-3D4F41656098}"/>
              </a:ext>
            </a:extLst>
          </p:cNvPr>
          <p:cNvSpPr/>
          <p:nvPr/>
        </p:nvSpPr>
        <p:spPr>
          <a:xfrm>
            <a:off x="1251487" y="2879681"/>
            <a:ext cx="95015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latin typeface="Metropolis Light" pitchFamily="2" charset="77"/>
              </a:rPr>
              <a:t>Se ocupa el regreso a aulas por que hay mas responsabilidad de estudiantes y de </a:t>
            </a:r>
            <a:r>
              <a:rPr lang="es-MX" dirty="0" smtClean="0">
                <a:latin typeface="Metropolis Light" pitchFamily="2" charset="77"/>
              </a:rPr>
              <a:t>profesores</a:t>
            </a:r>
            <a:r>
              <a:rPr lang="es-MX" dirty="0">
                <a:latin typeface="Metropolis Light" pitchFamily="2" charset="77"/>
              </a:rPr>
              <a:t>, además de que se lleva a otro nivel el aprendizaje de manera </a:t>
            </a:r>
            <a:r>
              <a:rPr lang="es-MX" dirty="0" smtClean="0">
                <a:latin typeface="Metropolis Light" pitchFamily="2" charset="77"/>
              </a:rPr>
              <a:t>presencial </a:t>
            </a:r>
            <a:r>
              <a:rPr lang="es-MX" dirty="0">
                <a:latin typeface="Metropolis Light" pitchFamily="2" charset="77"/>
              </a:rPr>
              <a:t>ya que </a:t>
            </a:r>
            <a:r>
              <a:rPr lang="es-MX" dirty="0" smtClean="0">
                <a:latin typeface="Metropolis Light" pitchFamily="2" charset="77"/>
              </a:rPr>
              <a:t>a distancia falta </a:t>
            </a:r>
            <a:r>
              <a:rPr lang="es-MX" dirty="0">
                <a:latin typeface="Metropolis Light" pitchFamily="2" charset="77"/>
              </a:rPr>
              <a:t>interacción y retroalimentación con profesores y compañeros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85D9ABDA-7D25-45FF-9839-7F7886D956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42730" y="2423783"/>
            <a:ext cx="1165343" cy="231102"/>
          </a:xfrm>
        </p:spPr>
        <p:txBody>
          <a:bodyPr rtlCol="0" anchor="ctr"/>
          <a:lstStyle/>
          <a:p>
            <a:pPr rtl="0"/>
            <a:r>
              <a:rPr lang="es-ES" b="1" dirty="0">
                <a:latin typeface="Metropolis" pitchFamily="2" charset="77"/>
              </a:rPr>
              <a:t>Docente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8" name="Marcador de texto 27">
            <a:extLst>
              <a:ext uri="{FF2B5EF4-FFF2-40B4-BE49-F238E27FC236}">
                <a16:creationId xmlns="" xmlns:a16="http://schemas.microsoft.com/office/drawing/2014/main" id="{624EE17F-6BE6-435B-8402-7E942E31D95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494592" y="3810036"/>
            <a:ext cx="1165343" cy="231102"/>
          </a:xfrm>
        </p:spPr>
        <p:txBody>
          <a:bodyPr rtlCol="0" anchor="ctr"/>
          <a:lstStyle/>
          <a:p>
            <a:pPr algn="ctr" rtl="0"/>
            <a:r>
              <a:rPr lang="es-ES" b="1" dirty="0">
                <a:latin typeface="Metropolis" pitchFamily="2" charset="77"/>
              </a:rPr>
              <a:t>Estudiante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30" name="Marcador de texto 29">
            <a:extLst>
              <a:ext uri="{FF2B5EF4-FFF2-40B4-BE49-F238E27FC236}">
                <a16:creationId xmlns="" xmlns:a16="http://schemas.microsoft.com/office/drawing/2014/main" id="{76D004CC-05F4-4982-AE6B-C6E5D8E1CF5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494593" y="5509972"/>
            <a:ext cx="1165342" cy="231102"/>
          </a:xfrm>
        </p:spPr>
        <p:txBody>
          <a:bodyPr rtlCol="0" anchor="ctr"/>
          <a:lstStyle/>
          <a:p>
            <a:pPr algn="ctr" rtl="0"/>
            <a:r>
              <a:rPr lang="es-ES" b="1" dirty="0">
                <a:latin typeface="Metropolis" pitchFamily="2" charset="77"/>
              </a:rPr>
              <a:t>Administrativo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sp>
        <p:nvSpPr>
          <p:cNvPr id="25" name="Marcador de número de diapositiva 2">
            <a:extLst>
              <a:ext uri="{FF2B5EF4-FFF2-40B4-BE49-F238E27FC236}">
                <a16:creationId xmlns="" xmlns:a16="http://schemas.microsoft.com/office/drawing/2014/main" id="{42A79706-C0F1-9B47-8420-09C588CF5A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39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="" xmlns:a16="http://schemas.microsoft.com/office/drawing/2014/main" id="{001E6F1C-BA80-F644-80DF-F04D1B045CD1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Comentarios y sugerencias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D84498FB-D88F-4546-B8AB-4490E1A58ADB}"/>
              </a:ext>
            </a:extLst>
          </p:cNvPr>
          <p:cNvSpPr/>
          <p:nvPr/>
        </p:nvSpPr>
        <p:spPr>
          <a:xfrm>
            <a:off x="1251487" y="4581496"/>
            <a:ext cx="95015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latin typeface="Metropolis Light" pitchFamily="2" charset="77"/>
              </a:rPr>
              <a:t>No </a:t>
            </a:r>
            <a:r>
              <a:rPr lang="es-MX" dirty="0" smtClean="0">
                <a:latin typeface="Metropolis Light" pitchFamily="2" charset="77"/>
              </a:rPr>
              <a:t>es posible trabajar de manera </a:t>
            </a:r>
            <a:r>
              <a:rPr lang="es-MX" dirty="0">
                <a:latin typeface="Metropolis Light" pitchFamily="2" charset="77"/>
              </a:rPr>
              <a:t>óptima desde casa </a:t>
            </a:r>
            <a:r>
              <a:rPr lang="es-MX" dirty="0" smtClean="0">
                <a:latin typeface="Metropolis Light" pitchFamily="2" charset="77"/>
              </a:rPr>
              <a:t>por la falta </a:t>
            </a:r>
            <a:r>
              <a:rPr lang="es-MX" dirty="0">
                <a:latin typeface="Metropolis Light" pitchFamily="2" charset="77"/>
              </a:rPr>
              <a:t>de recursos en cuanto </a:t>
            </a:r>
            <a:r>
              <a:rPr lang="es-MX" dirty="0" smtClean="0">
                <a:latin typeface="Metropolis Light" pitchFamily="2" charset="77"/>
              </a:rPr>
              <a:t>infraestructura, </a:t>
            </a:r>
            <a:r>
              <a:rPr lang="es-MX" dirty="0">
                <a:latin typeface="Metropolis Light" pitchFamily="2" charset="77"/>
              </a:rPr>
              <a:t>equipo de  computo e </a:t>
            </a:r>
            <a:r>
              <a:rPr lang="es-MX" dirty="0" smtClean="0">
                <a:latin typeface="Metropolis Light" pitchFamily="2" charset="77"/>
              </a:rPr>
              <a:t>internet</a:t>
            </a:r>
            <a:r>
              <a:rPr lang="es-MX" dirty="0">
                <a:latin typeface="Metropolis Light" pitchFamily="2" charset="77"/>
              </a:rPr>
              <a:t>, incluso </a:t>
            </a:r>
            <a:r>
              <a:rPr lang="es-MX" dirty="0" smtClean="0">
                <a:latin typeface="Metropolis Light" pitchFamily="2" charset="77"/>
              </a:rPr>
              <a:t>es preferible la </a:t>
            </a:r>
            <a:r>
              <a:rPr lang="es-MX" dirty="0">
                <a:latin typeface="Metropolis Light" pitchFamily="2" charset="77"/>
              </a:rPr>
              <a:t>inmediatez de poder interactuar presencialmente y resolver algunos </a:t>
            </a:r>
            <a:r>
              <a:rPr lang="es-MX" dirty="0" smtClean="0">
                <a:latin typeface="Metropolis Light" pitchFamily="2" charset="77"/>
              </a:rPr>
              <a:t>asuntos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775C2A3B-0A34-1B4A-B3A2-2AD465B9CB42}"/>
              </a:ext>
            </a:extLst>
          </p:cNvPr>
          <p:cNvSpPr txBox="1"/>
          <p:nvPr/>
        </p:nvSpPr>
        <p:spPr>
          <a:xfrm>
            <a:off x="443253" y="1013453"/>
            <a:ext cx="80823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8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“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="" xmlns:a16="http://schemas.microsoft.com/office/drawing/2014/main" id="{54A1A730-2865-324C-819D-5F0488BF6CA6}"/>
              </a:ext>
            </a:extLst>
          </p:cNvPr>
          <p:cNvSpPr/>
          <p:nvPr/>
        </p:nvSpPr>
        <p:spPr>
          <a:xfrm>
            <a:off x="10753029" y="1007108"/>
            <a:ext cx="8659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9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”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="" xmlns:a16="http://schemas.microsoft.com/office/drawing/2014/main" id="{6FB8408D-60AA-CF49-8406-88ACEB1E0882}"/>
              </a:ext>
            </a:extLst>
          </p:cNvPr>
          <p:cNvSpPr txBox="1"/>
          <p:nvPr/>
        </p:nvSpPr>
        <p:spPr>
          <a:xfrm>
            <a:off x="443253" y="2561040"/>
            <a:ext cx="80823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8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“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458FB9DC-B28D-8548-BCE7-FD54CD9BC8EE}"/>
              </a:ext>
            </a:extLst>
          </p:cNvPr>
          <p:cNvSpPr/>
          <p:nvPr/>
        </p:nvSpPr>
        <p:spPr>
          <a:xfrm>
            <a:off x="10753029" y="2627386"/>
            <a:ext cx="8659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9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”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="" xmlns:a16="http://schemas.microsoft.com/office/drawing/2014/main" id="{6DC4FD0C-440B-A149-A2CE-91BE2B6F8D94}"/>
              </a:ext>
            </a:extLst>
          </p:cNvPr>
          <p:cNvSpPr txBox="1"/>
          <p:nvPr/>
        </p:nvSpPr>
        <p:spPr>
          <a:xfrm>
            <a:off x="443253" y="4336370"/>
            <a:ext cx="80823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8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“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F1E35049-7F12-A742-B695-0C8A8C580172}"/>
              </a:ext>
            </a:extLst>
          </p:cNvPr>
          <p:cNvSpPr/>
          <p:nvPr/>
        </p:nvSpPr>
        <p:spPr>
          <a:xfrm>
            <a:off x="10753029" y="4258331"/>
            <a:ext cx="86594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9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”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B1B40DEF-2EF1-A74A-A29C-3D8DCD91CA1E}"/>
              </a:ext>
            </a:extLst>
          </p:cNvPr>
          <p:cNvSpPr/>
          <p:nvPr/>
        </p:nvSpPr>
        <p:spPr>
          <a:xfrm>
            <a:off x="1251488" y="1221724"/>
            <a:ext cx="95015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latin typeface="Metropolis Light" pitchFamily="2" charset="77"/>
              </a:rPr>
              <a:t>No creo sea conveniente reanudar la totalidad de actividades debido a que aún se desconoce mucho sobre </a:t>
            </a:r>
            <a:r>
              <a:rPr lang="es-MX" dirty="0" smtClean="0">
                <a:latin typeface="Metropolis Light" pitchFamily="2" charset="77"/>
              </a:rPr>
              <a:t>el virus </a:t>
            </a:r>
            <a:r>
              <a:rPr lang="es-MX" dirty="0">
                <a:latin typeface="Metropolis Light" pitchFamily="2" charset="77"/>
              </a:rPr>
              <a:t>y sus secuelas a largo plazo, cuento con 3 hijos menores de 10 años por lo que el miedo a enfermar es constante sobre todo por ellos que aún no están vacunados ni cuentan con alguna </a:t>
            </a:r>
            <a:r>
              <a:rPr lang="es-MX" dirty="0" smtClean="0">
                <a:latin typeface="Metropolis Light" pitchFamily="2" charset="77"/>
              </a:rPr>
              <a:t>protección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Metropoli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149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A96AA788-5F14-43DB-B035-1BC6DA1509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3338057"/>
            <a:ext cx="2354261" cy="857737"/>
          </a:xfrm>
        </p:spPr>
        <p:txBody>
          <a:bodyPr rtlCol="0"/>
          <a:lstStyle/>
          <a:p>
            <a:r>
              <a:rPr lang="es-ES" b="1" dirty="0">
                <a:latin typeface="Metropolis" pitchFamily="2" charset="77"/>
              </a:rPr>
              <a:t>Medidas de Prevención de Contagio (MPC)</a:t>
            </a:r>
          </a:p>
          <a:p>
            <a:pPr rtl="0"/>
            <a:endParaRPr lang="es-ES" b="1" dirty="0">
              <a:latin typeface="Metropolis" pitchFamily="2" charset="77"/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CE675343-79F8-46AA-B56E-932984AB75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7130" y="4458258"/>
            <a:ext cx="1980000" cy="218499"/>
          </a:xfrm>
        </p:spPr>
        <p:txBody>
          <a:bodyPr rtlCol="0"/>
          <a:lstStyle/>
          <a:p>
            <a:pPr rtl="0"/>
            <a:r>
              <a:rPr lang="es-ES" dirty="0">
                <a:latin typeface="Metropolis Light" pitchFamily="2" charset="77"/>
              </a:rPr>
              <a:t>Diagnóstico Sanitario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="" xmlns:a16="http://schemas.microsoft.com/office/drawing/2014/main" id="{1806F98B-6BF9-4D0F-B7E7-561F064602F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459435" y="3338058"/>
            <a:ext cx="2354261" cy="579784"/>
          </a:xfrm>
        </p:spPr>
        <p:txBody>
          <a:bodyPr rtlCol="0"/>
          <a:lstStyle/>
          <a:p>
            <a:pPr rtl="0"/>
            <a:r>
              <a:rPr lang="es-ES" b="1" dirty="0">
                <a:latin typeface="Metropolis" pitchFamily="2" charset="77"/>
              </a:rPr>
              <a:t>Impacto en los hábitos de vida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="" xmlns:a16="http://schemas.microsoft.com/office/drawing/2014/main" id="{2F0A8A16-8E92-40C1-913D-8CB3B9C1DDA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918870" y="3338057"/>
            <a:ext cx="2354260" cy="579777"/>
          </a:xfrm>
        </p:spPr>
        <p:txBody>
          <a:bodyPr rtlCol="0"/>
          <a:lstStyle/>
          <a:p>
            <a:pPr rtl="0"/>
            <a:r>
              <a:rPr lang="es-ES" b="1" dirty="0">
                <a:latin typeface="Metropolis" pitchFamily="2" charset="77"/>
              </a:rPr>
              <a:t>Impacto en la salud mental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="" xmlns:a16="http://schemas.microsoft.com/office/drawing/2014/main" id="{3BF93F76-B979-4659-9F60-ADD378371A4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378304" y="3338057"/>
            <a:ext cx="2354260" cy="579763"/>
          </a:xfrm>
        </p:spPr>
        <p:txBody>
          <a:bodyPr rtlCol="0"/>
          <a:lstStyle/>
          <a:p>
            <a:pPr rtl="0"/>
            <a:r>
              <a:rPr lang="es-ES" b="1" dirty="0">
                <a:latin typeface="Metropolis" pitchFamily="2" charset="77"/>
              </a:rPr>
              <a:t>Impacto en la salud emocional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="" xmlns:a16="http://schemas.microsoft.com/office/drawing/2014/main" id="{B42EB40D-8479-42AF-A4AE-92D6BE6908B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9837738" y="3338057"/>
            <a:ext cx="2354260" cy="579747"/>
          </a:xfrm>
        </p:spPr>
        <p:txBody>
          <a:bodyPr rtlCol="0"/>
          <a:lstStyle/>
          <a:p>
            <a:pPr rtl="0"/>
            <a:r>
              <a:rPr lang="es-ES" b="1" dirty="0">
                <a:latin typeface="Metropolis" pitchFamily="2" charset="77"/>
              </a:rPr>
              <a:t>Información adicional</a:t>
            </a:r>
          </a:p>
        </p:txBody>
      </p:sp>
      <p:sp>
        <p:nvSpPr>
          <p:cNvPr id="14" name="Marcador de texto 13">
            <a:extLst>
              <a:ext uri="{FF2B5EF4-FFF2-40B4-BE49-F238E27FC236}">
                <a16:creationId xmlns="" xmlns:a16="http://schemas.microsoft.com/office/drawing/2014/main" id="{D11578AB-8F47-4648-B827-D4367249BDB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024868" y="4466509"/>
            <a:ext cx="1980000" cy="421190"/>
          </a:xfrm>
        </p:spPr>
        <p:txBody>
          <a:bodyPr rtlCol="0"/>
          <a:lstStyle/>
          <a:p>
            <a:pPr rtl="0"/>
            <a:r>
              <a:rPr lang="es-ES" dirty="0">
                <a:latin typeface="Metropolis Light" pitchFamily="2" charset="77"/>
              </a:rPr>
              <a:t>Anexo cuantitativo y cualitativo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8D8CE45A-00CE-274D-A798-D8EB0E72C07A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Dimensiones del diagnóstico sanitario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="" xmlns:a16="http://schemas.microsoft.com/office/drawing/2014/main" id="{FBDDB8CC-5673-E449-B5D1-33CA20A709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7901"/>
            <a:ext cx="2354261" cy="659193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="" xmlns:a16="http://schemas.microsoft.com/office/drawing/2014/main" id="{D0A5CC5F-BBEE-9744-8573-ED7A73E85E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435" y="2201630"/>
            <a:ext cx="2354261" cy="659193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="" xmlns:a16="http://schemas.microsoft.com/office/drawing/2014/main" id="{56B0648B-2002-454C-A1AB-DE4105E7D1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870" y="2197902"/>
            <a:ext cx="2354261" cy="659193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="" xmlns:a16="http://schemas.microsoft.com/office/drawing/2014/main" id="{0580CEFA-8DDC-A344-AF60-B4F6C2E87E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305" y="2201630"/>
            <a:ext cx="2354261" cy="659193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="" xmlns:a16="http://schemas.microsoft.com/office/drawing/2014/main" id="{FA9DB234-3E1B-5D40-AD4A-2BAB56984B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739" y="2201630"/>
            <a:ext cx="2354261" cy="659193"/>
          </a:xfrm>
          <a:prstGeom prst="rect">
            <a:avLst/>
          </a:prstGeom>
        </p:spPr>
      </p:pic>
      <p:cxnSp>
        <p:nvCxnSpPr>
          <p:cNvPr id="42" name="Conector recto 41" title="Línea divisoria">
            <a:extLst>
              <a:ext uri="{FF2B5EF4-FFF2-40B4-BE49-F238E27FC236}">
                <a16:creationId xmlns="" xmlns:a16="http://schemas.microsoft.com/office/drawing/2014/main" id="{0700CBC4-0D03-6949-9766-B694EEC4EC48}"/>
              </a:ext>
            </a:extLst>
          </p:cNvPr>
          <p:cNvCxnSpPr>
            <a:cxnSpLocks/>
          </p:cNvCxnSpPr>
          <p:nvPr/>
        </p:nvCxnSpPr>
        <p:spPr bwMode="ltGray">
          <a:xfrm>
            <a:off x="0" y="4317712"/>
            <a:ext cx="2354261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 title="Línea divisoria">
            <a:extLst>
              <a:ext uri="{FF2B5EF4-FFF2-40B4-BE49-F238E27FC236}">
                <a16:creationId xmlns="" xmlns:a16="http://schemas.microsoft.com/office/drawing/2014/main" id="{0B261955-2582-EF4F-9C3E-B5AACCD6F989}"/>
              </a:ext>
            </a:extLst>
          </p:cNvPr>
          <p:cNvCxnSpPr>
            <a:cxnSpLocks/>
          </p:cNvCxnSpPr>
          <p:nvPr/>
        </p:nvCxnSpPr>
        <p:spPr bwMode="ltGray">
          <a:xfrm>
            <a:off x="2459435" y="4317712"/>
            <a:ext cx="2354261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 title="Línea divisoria">
            <a:extLst>
              <a:ext uri="{FF2B5EF4-FFF2-40B4-BE49-F238E27FC236}">
                <a16:creationId xmlns="" xmlns:a16="http://schemas.microsoft.com/office/drawing/2014/main" id="{E285A686-171B-3240-A027-8DBDD7979403}"/>
              </a:ext>
            </a:extLst>
          </p:cNvPr>
          <p:cNvCxnSpPr>
            <a:cxnSpLocks/>
          </p:cNvCxnSpPr>
          <p:nvPr/>
        </p:nvCxnSpPr>
        <p:spPr bwMode="ltGray">
          <a:xfrm>
            <a:off x="4918870" y="4317712"/>
            <a:ext cx="2354261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 title="Línea divisoria">
            <a:extLst>
              <a:ext uri="{FF2B5EF4-FFF2-40B4-BE49-F238E27FC236}">
                <a16:creationId xmlns="" xmlns:a16="http://schemas.microsoft.com/office/drawing/2014/main" id="{7AD63A85-9224-594A-B557-481626A1E2C2}"/>
              </a:ext>
            </a:extLst>
          </p:cNvPr>
          <p:cNvCxnSpPr>
            <a:cxnSpLocks/>
          </p:cNvCxnSpPr>
          <p:nvPr/>
        </p:nvCxnSpPr>
        <p:spPr bwMode="ltGray">
          <a:xfrm>
            <a:off x="7378305" y="4317712"/>
            <a:ext cx="2354261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 title="Línea divisoria">
            <a:extLst>
              <a:ext uri="{FF2B5EF4-FFF2-40B4-BE49-F238E27FC236}">
                <a16:creationId xmlns="" xmlns:a16="http://schemas.microsoft.com/office/drawing/2014/main" id="{1D7EF7C8-323C-AD46-AA0C-BC9F47ED65E8}"/>
              </a:ext>
            </a:extLst>
          </p:cNvPr>
          <p:cNvCxnSpPr>
            <a:cxnSpLocks/>
          </p:cNvCxnSpPr>
          <p:nvPr/>
        </p:nvCxnSpPr>
        <p:spPr bwMode="ltGray">
          <a:xfrm>
            <a:off x="9837739" y="4317712"/>
            <a:ext cx="2354261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Marcador de texto 5">
            <a:extLst>
              <a:ext uri="{FF2B5EF4-FFF2-40B4-BE49-F238E27FC236}">
                <a16:creationId xmlns="" xmlns:a16="http://schemas.microsoft.com/office/drawing/2014/main" id="{4C44ACCD-14F5-844A-8B73-AE3388E6E63A}"/>
              </a:ext>
            </a:extLst>
          </p:cNvPr>
          <p:cNvSpPr txBox="1">
            <a:spLocks/>
          </p:cNvSpPr>
          <p:nvPr/>
        </p:nvSpPr>
        <p:spPr>
          <a:xfrm>
            <a:off x="2646565" y="4458258"/>
            <a:ext cx="1980000" cy="2184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>
                <a:latin typeface="Metropolis Light" pitchFamily="2" charset="77"/>
              </a:rPr>
              <a:t>Diagnóstico Sanitario</a:t>
            </a:r>
            <a:endParaRPr lang="es-ES" dirty="0">
              <a:latin typeface="Metropolis Light" pitchFamily="2" charset="77"/>
            </a:endParaRPr>
          </a:p>
        </p:txBody>
      </p:sp>
      <p:sp>
        <p:nvSpPr>
          <p:cNvPr id="57" name="Marcador de texto 5">
            <a:extLst>
              <a:ext uri="{FF2B5EF4-FFF2-40B4-BE49-F238E27FC236}">
                <a16:creationId xmlns="" xmlns:a16="http://schemas.microsoft.com/office/drawing/2014/main" id="{C59BD8B5-F918-DC44-947B-F348461897F4}"/>
              </a:ext>
            </a:extLst>
          </p:cNvPr>
          <p:cNvSpPr txBox="1">
            <a:spLocks/>
          </p:cNvSpPr>
          <p:nvPr/>
        </p:nvSpPr>
        <p:spPr>
          <a:xfrm>
            <a:off x="5106000" y="4458258"/>
            <a:ext cx="1980000" cy="2184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>
                <a:latin typeface="Metropolis Light" pitchFamily="2" charset="77"/>
              </a:rPr>
              <a:t>Diagnóstico Sanitario</a:t>
            </a:r>
            <a:endParaRPr lang="es-ES" dirty="0">
              <a:latin typeface="Metropolis Light" pitchFamily="2" charset="77"/>
            </a:endParaRPr>
          </a:p>
        </p:txBody>
      </p:sp>
      <p:sp>
        <p:nvSpPr>
          <p:cNvPr id="58" name="Marcador de texto 5">
            <a:extLst>
              <a:ext uri="{FF2B5EF4-FFF2-40B4-BE49-F238E27FC236}">
                <a16:creationId xmlns="" xmlns:a16="http://schemas.microsoft.com/office/drawing/2014/main" id="{F3CCA946-1884-F24A-BB54-0572FF7619A4}"/>
              </a:ext>
            </a:extLst>
          </p:cNvPr>
          <p:cNvSpPr txBox="1">
            <a:spLocks/>
          </p:cNvSpPr>
          <p:nvPr/>
        </p:nvSpPr>
        <p:spPr>
          <a:xfrm>
            <a:off x="7565435" y="4458258"/>
            <a:ext cx="1980000" cy="2184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>
                <a:latin typeface="Metropolis Light" pitchFamily="2" charset="77"/>
              </a:rPr>
              <a:t>Diagnóstico Sanitario</a:t>
            </a:r>
            <a:endParaRPr lang="es-ES" dirty="0">
              <a:latin typeface="Metropolis Light" pitchFamily="2" charset="77"/>
            </a:endParaRPr>
          </a:p>
        </p:txBody>
      </p:sp>
      <p:sp>
        <p:nvSpPr>
          <p:cNvPr id="59" name="Marcador de número de diapositiva 2">
            <a:extLst>
              <a:ext uri="{FF2B5EF4-FFF2-40B4-BE49-F238E27FC236}">
                <a16:creationId xmlns="" xmlns:a16="http://schemas.microsoft.com/office/drawing/2014/main" id="{6A61C84E-6325-4242-97F7-A12F835462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4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0446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1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 de texto 18">
            <a:extLst>
              <a:ext uri="{FF2B5EF4-FFF2-40B4-BE49-F238E27FC236}">
                <a16:creationId xmlns="" xmlns:a16="http://schemas.microsoft.com/office/drawing/2014/main" id="{683ED94B-9634-4642-BDE5-02E2429E3F9D}"/>
              </a:ext>
            </a:extLst>
          </p:cNvPr>
          <p:cNvSpPr txBox="1"/>
          <p:nvPr/>
        </p:nvSpPr>
        <p:spPr bwMode="gray">
          <a:xfrm>
            <a:off x="145358" y="4404168"/>
            <a:ext cx="12046641" cy="707886"/>
          </a:xfrm>
          <a:prstGeom prst="rect">
            <a:avLst/>
          </a:prstGeom>
          <a:noFill/>
        </p:spPr>
        <p:txBody>
          <a:bodyPr wrap="square" lIns="108000" tIns="72000" rIns="108000" bIns="72000" rtlCol="0" anchor="ctr" anchorCtr="0">
            <a:noAutofit/>
          </a:bodyPr>
          <a:lstStyle/>
          <a:p>
            <a:pPr rtl="0"/>
            <a:r>
              <a:rPr lang="es-ES" sz="4000" noProof="1">
                <a:solidFill>
                  <a:schemeClr val="accent4">
                    <a:lumMod val="75000"/>
                  </a:schemeClr>
                </a:solidFill>
                <a:latin typeface="Metropolis Thin" pitchFamily="2" charset="77"/>
              </a:rPr>
              <a:t>Diagnóstico sanitario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="" xmlns:a16="http://schemas.microsoft.com/office/drawing/2014/main" id="{F29D2C6B-24BD-E547-B14E-DE181B3D58B1}"/>
              </a:ext>
            </a:extLst>
          </p:cNvPr>
          <p:cNvSpPr txBox="1">
            <a:spLocks/>
          </p:cNvSpPr>
          <p:nvPr/>
        </p:nvSpPr>
        <p:spPr bwMode="gray">
          <a:xfrm>
            <a:off x="145358" y="5273457"/>
            <a:ext cx="12046641" cy="646331"/>
          </a:xfrm>
          <a:prstGeom prst="rect">
            <a:avLst/>
          </a:prstGeom>
        </p:spPr>
        <p:txBody>
          <a:bodyPr vert="horz" lIns="108000" tIns="108000" rIns="72000" bIns="7200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s-ES" sz="3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Medidas de Prevención de Contagio (MPC)</a:t>
            </a:r>
          </a:p>
        </p:txBody>
      </p:sp>
      <p:cxnSp>
        <p:nvCxnSpPr>
          <p:cNvPr id="11" name="Conector recto 10" title="Línea divisoria">
            <a:extLst>
              <a:ext uri="{FF2B5EF4-FFF2-40B4-BE49-F238E27FC236}">
                <a16:creationId xmlns="" xmlns:a16="http://schemas.microsoft.com/office/drawing/2014/main" id="{6B0811A3-71DD-0341-9397-A3C30EF7FB50}"/>
              </a:ext>
            </a:extLst>
          </p:cNvPr>
          <p:cNvCxnSpPr>
            <a:cxnSpLocks/>
          </p:cNvCxnSpPr>
          <p:nvPr/>
        </p:nvCxnSpPr>
        <p:spPr bwMode="ltGray">
          <a:xfrm>
            <a:off x="271911" y="5213739"/>
            <a:ext cx="9586073" cy="0"/>
          </a:xfrm>
          <a:prstGeom prst="line">
            <a:avLst/>
          </a:prstGeom>
          <a:ln w="15875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931A7C89-9E08-6E4B-B405-50AC1BCAC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7868"/>
            <a:ext cx="12192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24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0F0E443A-F987-4A67-86AD-557D61E47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4907" y="1668939"/>
            <a:ext cx="3791408" cy="360000"/>
          </a:xfrm>
        </p:spPr>
        <p:txBody>
          <a:bodyPr rtlCol="0" anchor="ctr"/>
          <a:lstStyle/>
          <a:p>
            <a:pPr algn="l"/>
            <a:r>
              <a:rPr lang="es-MX" sz="1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MPC que realiza con mayor frecuencia</a:t>
            </a:r>
            <a:endParaRPr lang="es-ES" sz="14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cxnSp>
        <p:nvCxnSpPr>
          <p:cNvPr id="18" name="Conector recto 17" title="Línea divisoria">
            <a:extLst>
              <a:ext uri="{FF2B5EF4-FFF2-40B4-BE49-F238E27FC236}">
                <a16:creationId xmlns="" xmlns:a16="http://schemas.microsoft.com/office/drawing/2014/main" id="{45C26E9A-3991-49A2-8D63-94C577E8A0AC}"/>
              </a:ext>
            </a:extLst>
          </p:cNvPr>
          <p:cNvCxnSpPr>
            <a:cxnSpLocks/>
          </p:cNvCxnSpPr>
          <p:nvPr/>
        </p:nvCxnSpPr>
        <p:spPr>
          <a:xfrm flipV="1">
            <a:off x="244907" y="2013140"/>
            <a:ext cx="4710290" cy="13096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2698" y="2162162"/>
            <a:ext cx="4688120" cy="505632"/>
          </a:xfrm>
        </p:spPr>
        <p:txBody>
          <a:bodyPr wrap="square" lIns="36000" tIns="36000" rIns="36000" bIns="36000" rtlCol="0" anchor="ctr"/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b="1" dirty="0">
                <a:latin typeface="Metropolis" pitchFamily="2" charset="77"/>
              </a:rPr>
              <a:t>Medidas de higiene respiratoria ( uso de cubrebocas cubrirse con el codo al toser y/o estornudar)</a:t>
            </a:r>
            <a:r>
              <a:rPr lang="es-ES" b="1" dirty="0">
                <a:solidFill>
                  <a:srgbClr val="92D050"/>
                </a:solidFill>
                <a:latin typeface="Metropolis" pitchFamily="2" charset="77"/>
              </a:rPr>
              <a:t> </a:t>
            </a:r>
          </a:p>
        </p:txBody>
      </p:sp>
      <p:cxnSp>
        <p:nvCxnSpPr>
          <p:cNvPr id="20" name="Conector recto 19" title="Línea divisoria">
            <a:extLst>
              <a:ext uri="{FF2B5EF4-FFF2-40B4-BE49-F238E27FC236}">
                <a16:creationId xmlns="" xmlns:a16="http://schemas.microsoft.com/office/drawing/2014/main" id="{59D2C94E-1924-4389-B84A-2828D610B220}"/>
              </a:ext>
            </a:extLst>
          </p:cNvPr>
          <p:cNvCxnSpPr>
            <a:cxnSpLocks/>
          </p:cNvCxnSpPr>
          <p:nvPr/>
        </p:nvCxnSpPr>
        <p:spPr>
          <a:xfrm>
            <a:off x="5129242" y="2013140"/>
            <a:ext cx="2087741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9112" y="2142871"/>
            <a:ext cx="1548000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96%</a:t>
            </a:r>
            <a:endParaRPr lang="es-ES" sz="32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3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9053" y="2871356"/>
            <a:ext cx="4688120" cy="505632"/>
          </a:xfrm>
        </p:spPr>
        <p:txBody>
          <a:bodyPr wrap="square" lIns="36000" tIns="36000" rIns="36000" bIns="36000" rtlCol="0" anchor="ctr"/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b="1" dirty="0">
                <a:latin typeface="Metropolis" pitchFamily="2" charset="77"/>
              </a:rPr>
              <a:t>Mantener el distanciamiento social a 1.5 mts. (sana distancia)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4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5467" y="2851311"/>
            <a:ext cx="1548000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96%</a:t>
            </a:r>
            <a:endParaRPr lang="es-ES" sz="32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4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9053" y="4289744"/>
            <a:ext cx="4688120" cy="505632"/>
          </a:xfrm>
        </p:spPr>
        <p:txBody>
          <a:bodyPr wrap="square" lIns="36000" tIns="36000" rIns="36000" bIns="36000" rtlCol="0" anchor="ctr"/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b="1" dirty="0">
                <a:latin typeface="Metropolis" pitchFamily="2" charset="77"/>
              </a:rPr>
              <a:t>Limpieza y desinfección de superficies en el hogar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4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27080" y="4268191"/>
            <a:ext cx="1548000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88%</a:t>
            </a:r>
            <a:endParaRPr lang="es-ES" sz="32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9053" y="4998938"/>
            <a:ext cx="4688120" cy="505632"/>
          </a:xfrm>
        </p:spPr>
        <p:txBody>
          <a:bodyPr wrap="square" lIns="36000" tIns="36000" rIns="36000" bIns="36000" rtlCol="0" anchor="ctr"/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b="1" dirty="0">
                <a:latin typeface="Metropolis" pitchFamily="2" charset="77"/>
              </a:rPr>
              <a:t>Conocer </a:t>
            </a:r>
            <a:r>
              <a:rPr lang="es-MX" b="1" dirty="0" smtClean="0">
                <a:latin typeface="Metropolis" pitchFamily="2" charset="77"/>
              </a:rPr>
              <a:t>los protocolos </a:t>
            </a:r>
            <a:r>
              <a:rPr lang="es-MX" b="1" dirty="0">
                <a:latin typeface="Metropolis" pitchFamily="2" charset="77"/>
              </a:rPr>
              <a:t>a seguir en caso de tener </a:t>
            </a:r>
            <a:r>
              <a:rPr lang="es-MX" b="1" dirty="0" smtClean="0">
                <a:latin typeface="Metropolis" pitchFamily="2" charset="77"/>
              </a:rPr>
              <a:t>síntomas o en caso de contagio </a:t>
            </a:r>
            <a:r>
              <a:rPr lang="es-MX" b="1" dirty="0">
                <a:latin typeface="Metropolis" pitchFamily="2" charset="77"/>
              </a:rPr>
              <a:t>de COVID 19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5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27080" y="4976631"/>
            <a:ext cx="1548000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88%</a:t>
            </a:r>
            <a:endParaRPr lang="es-ES" sz="32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9053" y="3580550"/>
            <a:ext cx="4688120" cy="505632"/>
          </a:xfrm>
        </p:spPr>
        <p:txBody>
          <a:bodyPr wrap="square" lIns="36000" tIns="36000" rIns="36000" bIns="36000" rtlCol="0" anchor="ctr"/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b="1" dirty="0">
                <a:latin typeface="Metropolis" pitchFamily="2" charset="77"/>
              </a:rPr>
              <a:t>Lavado de manos y/o uso de alcohol en gel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5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9112" y="3559751"/>
            <a:ext cx="1548000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95%</a:t>
            </a:r>
            <a:endParaRPr lang="es-ES" sz="32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74" name="Marcador de texto 5">
            <a:extLst>
              <a:ext uri="{FF2B5EF4-FFF2-40B4-BE49-F238E27FC236}">
                <a16:creationId xmlns="" xmlns:a16="http://schemas.microsoft.com/office/drawing/2014/main" id="{0F0E443A-F987-4A67-86AD-557D61E479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45248" y="1635763"/>
            <a:ext cx="2138469" cy="360000"/>
          </a:xfrm>
        </p:spPr>
        <p:txBody>
          <a:bodyPr rtlCol="0" anchor="ctr"/>
          <a:lstStyle/>
          <a:p>
            <a:pPr algn="l"/>
            <a:r>
              <a:rPr lang="es-MX" sz="1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Siempre/Regularmente</a:t>
            </a:r>
            <a:endParaRPr lang="es-ES" sz="14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6" name="Título 4">
            <a:extLst>
              <a:ext uri="{FF2B5EF4-FFF2-40B4-BE49-F238E27FC236}">
                <a16:creationId xmlns="" xmlns:a16="http://schemas.microsoft.com/office/drawing/2014/main" id="{4F218344-56B2-4D7E-A91A-A9A083F4AB5D}"/>
              </a:ext>
            </a:extLst>
          </p:cNvPr>
          <p:cNvSpPr txBox="1">
            <a:spLocks/>
          </p:cNvSpPr>
          <p:nvPr/>
        </p:nvSpPr>
        <p:spPr>
          <a:xfrm>
            <a:off x="242698" y="1426032"/>
            <a:ext cx="6274719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Hábitos de disciplina estricta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="" xmlns:a16="http://schemas.microsoft.com/office/drawing/2014/main" id="{24F1B084-E66F-C146-B8EA-C54BD47E27C7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Medidas de Prevención de Contagio (MPC)</a:t>
            </a:r>
          </a:p>
        </p:txBody>
      </p:sp>
      <p:sp>
        <p:nvSpPr>
          <p:cNvPr id="29" name="Marcador de número de diapositiva 2">
            <a:extLst>
              <a:ext uri="{FF2B5EF4-FFF2-40B4-BE49-F238E27FC236}">
                <a16:creationId xmlns="" xmlns:a16="http://schemas.microsoft.com/office/drawing/2014/main" id="{CD07CFE6-3935-FC41-A246-DAAAA7130F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6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00D7F376-6D1D-984C-BFA5-AC4AE6FDF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668867"/>
            <a:ext cx="3200400" cy="5283200"/>
          </a:xfrm>
          <a:prstGeom prst="rect">
            <a:avLst/>
          </a:prstGeom>
        </p:spPr>
      </p:pic>
      <p:sp>
        <p:nvSpPr>
          <p:cNvPr id="2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584" y="2232861"/>
            <a:ext cx="1548000" cy="528696"/>
          </a:xfrm>
        </p:spPr>
        <p:txBody>
          <a:bodyPr rtlCol="0" anchor="ctr"/>
          <a:lstStyle/>
          <a:p>
            <a:r>
              <a:rPr lang="es-ES" sz="2000" b="1" dirty="0">
                <a:solidFill>
                  <a:srgbClr val="FF0000"/>
                </a:solidFill>
                <a:latin typeface="Metropolis" pitchFamily="2" charset="77"/>
              </a:rPr>
              <a:t>1</a:t>
            </a:r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" name="Flecha abajo 1"/>
          <p:cNvSpPr/>
          <p:nvPr/>
        </p:nvSpPr>
        <p:spPr>
          <a:xfrm>
            <a:off x="6705741" y="2341071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584" y="2959323"/>
            <a:ext cx="1548000" cy="528696"/>
          </a:xfrm>
        </p:spPr>
        <p:txBody>
          <a:bodyPr rtlCol="0" anchor="ctr"/>
          <a:lstStyle/>
          <a:p>
            <a:r>
              <a:rPr lang="es-ES" sz="20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1%</a:t>
            </a:r>
            <a:endParaRPr lang="es-ES" sz="20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31" name="Flecha abajo 30"/>
          <p:cNvSpPr/>
          <p:nvPr/>
        </p:nvSpPr>
        <p:spPr>
          <a:xfrm rot="10800000">
            <a:off x="6705741" y="3067533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584" y="3668339"/>
            <a:ext cx="1548000" cy="528696"/>
          </a:xfrm>
        </p:spPr>
        <p:txBody>
          <a:bodyPr rtlCol="0" anchor="ctr"/>
          <a:lstStyle/>
          <a:p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2%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4" name="Flecha abajo 33"/>
          <p:cNvSpPr/>
          <p:nvPr/>
        </p:nvSpPr>
        <p:spPr>
          <a:xfrm>
            <a:off x="6705741" y="3776549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584" y="4340894"/>
            <a:ext cx="1548000" cy="528696"/>
          </a:xfrm>
        </p:spPr>
        <p:txBody>
          <a:bodyPr rtlCol="0" anchor="ctr"/>
          <a:lstStyle/>
          <a:p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2%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6" name="Flecha abajo 35"/>
          <p:cNvSpPr/>
          <p:nvPr/>
        </p:nvSpPr>
        <p:spPr>
          <a:xfrm>
            <a:off x="6705741" y="4449104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61969" y="1075324"/>
            <a:ext cx="2912818" cy="505632"/>
          </a:xfrm>
        </p:spPr>
        <p:txBody>
          <a:bodyPr wrap="square" lIns="36000" tIns="36000" rIns="36000" bIns="36000" rtlCol="0" anchor="ctr"/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s-MX" b="1" dirty="0">
                <a:latin typeface="Metropolis" pitchFamily="2" charset="77"/>
              </a:rPr>
              <a:t>Práctico un resguardo corresponsable y limito mi movilidad fuera del hogar únicamente a lo necesario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5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57715" y="1668634"/>
            <a:ext cx="1548000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82%</a:t>
            </a:r>
            <a:endParaRPr lang="es-ES" sz="3200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5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303219" y="1656672"/>
            <a:ext cx="1548000" cy="528696"/>
          </a:xfrm>
        </p:spPr>
        <p:txBody>
          <a:bodyPr rtlCol="0" anchor="ctr"/>
          <a:lstStyle/>
          <a:p>
            <a:r>
              <a:rPr lang="es-ES" sz="2000" b="1" dirty="0">
                <a:solidFill>
                  <a:srgbClr val="FF0000"/>
                </a:solidFill>
                <a:latin typeface="Metropolis" pitchFamily="2" charset="77"/>
              </a:rPr>
              <a:t>7</a:t>
            </a:r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61" name="Flecha abajo 60"/>
          <p:cNvSpPr/>
          <p:nvPr/>
        </p:nvSpPr>
        <p:spPr>
          <a:xfrm>
            <a:off x="10636376" y="1849547"/>
            <a:ext cx="180000" cy="180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99163" y="4964667"/>
            <a:ext cx="1548000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rgbClr val="FFCC00"/>
                </a:solidFill>
                <a:latin typeface="Metropolis" pitchFamily="2" charset="77"/>
              </a:rPr>
              <a:t>=</a:t>
            </a:r>
            <a:endParaRPr lang="es-ES" sz="32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cxnSp>
        <p:nvCxnSpPr>
          <p:cNvPr id="42" name="Conector recto 41" title="Línea divisoria">
            <a:extLst>
              <a:ext uri="{FF2B5EF4-FFF2-40B4-BE49-F238E27FC236}">
                <a16:creationId xmlns="" xmlns:a16="http://schemas.microsoft.com/office/drawing/2014/main" id="{45C26E9A-3991-49A2-8D63-94C577E8A0AC}"/>
              </a:ext>
            </a:extLst>
          </p:cNvPr>
          <p:cNvCxnSpPr>
            <a:cxnSpLocks/>
          </p:cNvCxnSpPr>
          <p:nvPr/>
        </p:nvCxnSpPr>
        <p:spPr>
          <a:xfrm flipV="1">
            <a:off x="220528" y="5684501"/>
            <a:ext cx="4710290" cy="13096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 title="Línea divisoria">
            <a:extLst>
              <a:ext uri="{FF2B5EF4-FFF2-40B4-BE49-F238E27FC236}">
                <a16:creationId xmlns="" xmlns:a16="http://schemas.microsoft.com/office/drawing/2014/main" id="{59D2C94E-1924-4389-B84A-2828D610B220}"/>
              </a:ext>
            </a:extLst>
          </p:cNvPr>
          <p:cNvCxnSpPr>
            <a:cxnSpLocks/>
          </p:cNvCxnSpPr>
          <p:nvPr/>
        </p:nvCxnSpPr>
        <p:spPr>
          <a:xfrm>
            <a:off x="5104863" y="5684501"/>
            <a:ext cx="2087741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73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665" y="2493958"/>
            <a:ext cx="4685911" cy="505632"/>
          </a:xfrm>
        </p:spPr>
        <p:txBody>
          <a:bodyPr lIns="36000" tIns="36000" rIns="36000" bIns="36000" rtlCol="0" anchor="ctr"/>
          <a:lstStyle/>
          <a:p>
            <a:pPr algn="l"/>
            <a:r>
              <a:rPr lang="es-MX" b="1" dirty="0">
                <a:latin typeface="Metropolis" pitchFamily="2" charset="77"/>
              </a:rPr>
              <a:t>Apoyar a sectores vulnerables y grupos de riesgo en mi familia a realizar actividades fuera del hogar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8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50215" y="2477246"/>
            <a:ext cx="1520517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rgbClr val="FF0000"/>
                </a:solidFill>
                <a:latin typeface="Metropolis" pitchFamily="2" charset="77"/>
              </a:rPr>
              <a:t>43%</a:t>
            </a:r>
            <a:endParaRPr lang="es-ES" sz="3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665" y="2942075"/>
            <a:ext cx="4685911" cy="505632"/>
          </a:xfrm>
        </p:spPr>
        <p:txBody>
          <a:bodyPr lIns="36000" tIns="36000" rIns="36000" bIns="36000" rtlCol="0" anchor="ctr"/>
          <a:lstStyle/>
          <a:p>
            <a:pPr algn="l"/>
            <a:r>
              <a:rPr lang="es-MX" b="1" dirty="0">
                <a:latin typeface="Metropolis" pitchFamily="2" charset="77"/>
              </a:rPr>
              <a:t>Sanitizar adecuadamente la basura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8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50215" y="2926659"/>
            <a:ext cx="1520517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rgbClr val="FF0000"/>
                </a:solidFill>
                <a:latin typeface="Metropolis" pitchFamily="2" charset="77"/>
              </a:rPr>
              <a:t>31%</a:t>
            </a:r>
            <a:endParaRPr lang="es-ES" sz="3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665" y="3797369"/>
            <a:ext cx="4685911" cy="505632"/>
          </a:xfrm>
        </p:spPr>
        <p:txBody>
          <a:bodyPr lIns="36000" tIns="36000" rIns="36000" bIns="36000" rtlCol="0" anchor="ctr"/>
          <a:lstStyle/>
          <a:p>
            <a:pPr algn="l"/>
            <a:r>
              <a:rPr lang="es-MX" b="1" dirty="0" smtClean="0">
                <a:latin typeface="Metropolis" pitchFamily="2" charset="77"/>
              </a:rPr>
              <a:t>Evitar tocar ojos, nariz y boca con las manos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8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50215" y="3784544"/>
            <a:ext cx="1520517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rgbClr val="FF0000"/>
                </a:solidFill>
                <a:latin typeface="Metropolis" pitchFamily="2" charset="77"/>
              </a:rPr>
              <a:t>19%</a:t>
            </a:r>
            <a:endParaRPr lang="es-ES" sz="3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665" y="4218193"/>
            <a:ext cx="4685911" cy="505632"/>
          </a:xfrm>
        </p:spPr>
        <p:txBody>
          <a:bodyPr lIns="36000" tIns="36000" rIns="36000" bIns="36000" rtlCol="0" anchor="ctr"/>
          <a:lstStyle/>
          <a:p>
            <a:pPr algn="l"/>
            <a:r>
              <a:rPr lang="es-MX" b="1" dirty="0" smtClean="0">
                <a:latin typeface="Metropolis" pitchFamily="2" charset="77"/>
              </a:rPr>
              <a:t>Limpieza de productos provenientes del exterior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8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50215" y="4206661"/>
            <a:ext cx="1520517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rgbClr val="FF0000"/>
                </a:solidFill>
                <a:latin typeface="Metropolis" pitchFamily="2" charset="77"/>
              </a:rPr>
              <a:t>18%</a:t>
            </a:r>
            <a:endParaRPr lang="es-ES" sz="3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665" y="3362900"/>
            <a:ext cx="4685911" cy="505632"/>
          </a:xfrm>
        </p:spPr>
        <p:txBody>
          <a:bodyPr lIns="36000" tIns="36000" rIns="36000" bIns="36000" rtlCol="0" anchor="ctr"/>
          <a:lstStyle/>
          <a:p>
            <a:pPr algn="l"/>
            <a:r>
              <a:rPr lang="es-MX" b="1" dirty="0" smtClean="0">
                <a:latin typeface="Metropolis" pitchFamily="2" charset="77"/>
              </a:rPr>
              <a:t>Limpieza y desinfección de ropa y calzado al reingresar al hogar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8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50215" y="3348780"/>
            <a:ext cx="1520517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rgbClr val="FF0000"/>
                </a:solidFill>
                <a:latin typeface="Metropolis" pitchFamily="2" charset="77"/>
              </a:rPr>
              <a:t>25%</a:t>
            </a:r>
            <a:endParaRPr lang="es-ES" sz="3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EA2DEDD8-248E-D54C-9BC8-4299D7374E43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Medidas de Prevención de Contagio (MPC)</a:t>
            </a:r>
          </a:p>
        </p:txBody>
      </p:sp>
      <p:sp>
        <p:nvSpPr>
          <p:cNvPr id="26" name="Marcador de número de diapositiva 2">
            <a:extLst>
              <a:ext uri="{FF2B5EF4-FFF2-40B4-BE49-F238E27FC236}">
                <a16:creationId xmlns="" xmlns:a16="http://schemas.microsoft.com/office/drawing/2014/main" id="{C061F137-73B6-444F-9BC6-6AFCDECC39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7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0F50BC43-D834-7844-A626-130E9BB06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702735"/>
            <a:ext cx="3200400" cy="5283200"/>
          </a:xfrm>
          <a:prstGeom prst="rect">
            <a:avLst/>
          </a:prstGeom>
        </p:spPr>
      </p:pic>
      <p:sp>
        <p:nvSpPr>
          <p:cNvPr id="29" name="Marcador de texto 5">
            <a:extLst>
              <a:ext uri="{FF2B5EF4-FFF2-40B4-BE49-F238E27FC236}">
                <a16:creationId xmlns="" xmlns:a16="http://schemas.microsoft.com/office/drawing/2014/main" id="{15464B70-6D63-CE43-897E-686FA551C6A2}"/>
              </a:ext>
            </a:extLst>
          </p:cNvPr>
          <p:cNvSpPr txBox="1">
            <a:spLocks/>
          </p:cNvSpPr>
          <p:nvPr/>
        </p:nvSpPr>
        <p:spPr>
          <a:xfrm>
            <a:off x="749874" y="1997609"/>
            <a:ext cx="3791408" cy="36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1400" b="1" dirty="0">
                <a:solidFill>
                  <a:srgbClr val="C00000"/>
                </a:solidFill>
                <a:latin typeface="Metropolis" pitchFamily="2" charset="77"/>
              </a:rPr>
              <a:t>MPC que realiza con menor frecuencia</a:t>
            </a:r>
            <a:endParaRPr lang="es-ES" sz="1400" b="1" dirty="0">
              <a:solidFill>
                <a:srgbClr val="C00000"/>
              </a:solidFill>
              <a:latin typeface="Metropolis" pitchFamily="2" charset="77"/>
            </a:endParaRPr>
          </a:p>
        </p:txBody>
      </p:sp>
      <p:cxnSp>
        <p:nvCxnSpPr>
          <p:cNvPr id="30" name="Conector recto 29" title="Línea divisoria">
            <a:extLst>
              <a:ext uri="{FF2B5EF4-FFF2-40B4-BE49-F238E27FC236}">
                <a16:creationId xmlns="" xmlns:a16="http://schemas.microsoft.com/office/drawing/2014/main" id="{0F42958B-3ED8-534A-BA3D-7B0B33D78844}"/>
              </a:ext>
            </a:extLst>
          </p:cNvPr>
          <p:cNvCxnSpPr>
            <a:cxnSpLocks/>
          </p:cNvCxnSpPr>
          <p:nvPr/>
        </p:nvCxnSpPr>
        <p:spPr>
          <a:xfrm flipV="1">
            <a:off x="749874" y="2341810"/>
            <a:ext cx="4710290" cy="1309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 title="Línea divisoria">
            <a:extLst>
              <a:ext uri="{FF2B5EF4-FFF2-40B4-BE49-F238E27FC236}">
                <a16:creationId xmlns="" xmlns:a16="http://schemas.microsoft.com/office/drawing/2014/main" id="{1217832A-62D3-D646-8C8A-2D489AD06902}"/>
              </a:ext>
            </a:extLst>
          </p:cNvPr>
          <p:cNvCxnSpPr>
            <a:cxnSpLocks/>
          </p:cNvCxnSpPr>
          <p:nvPr/>
        </p:nvCxnSpPr>
        <p:spPr>
          <a:xfrm flipV="1">
            <a:off x="749874" y="4874835"/>
            <a:ext cx="4685911" cy="1618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ítulo 4">
            <a:extLst>
              <a:ext uri="{FF2B5EF4-FFF2-40B4-BE49-F238E27FC236}">
                <a16:creationId xmlns="" xmlns:a16="http://schemas.microsoft.com/office/drawing/2014/main" id="{2E95382E-3316-D948-8F40-FF405EB636E4}"/>
              </a:ext>
            </a:extLst>
          </p:cNvPr>
          <p:cNvSpPr txBox="1">
            <a:spLocks/>
          </p:cNvSpPr>
          <p:nvPr/>
        </p:nvSpPr>
        <p:spPr>
          <a:xfrm>
            <a:off x="749874" y="1756142"/>
            <a:ext cx="6274719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spc="0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Hábitos de disciplina relajada</a:t>
            </a:r>
          </a:p>
        </p:txBody>
      </p:sp>
      <p:cxnSp>
        <p:nvCxnSpPr>
          <p:cNvPr id="36" name="Conector recto 35" title="Línea divisoria">
            <a:extLst>
              <a:ext uri="{FF2B5EF4-FFF2-40B4-BE49-F238E27FC236}">
                <a16:creationId xmlns="" xmlns:a16="http://schemas.microsoft.com/office/drawing/2014/main" id="{838C6ECA-F956-1F42-9771-7F5A04A674D3}"/>
              </a:ext>
            </a:extLst>
          </p:cNvPr>
          <p:cNvCxnSpPr>
            <a:cxnSpLocks/>
          </p:cNvCxnSpPr>
          <p:nvPr/>
        </p:nvCxnSpPr>
        <p:spPr>
          <a:xfrm flipV="1">
            <a:off x="5634209" y="2330859"/>
            <a:ext cx="2140031" cy="10951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5">
            <a:extLst>
              <a:ext uri="{FF2B5EF4-FFF2-40B4-BE49-F238E27FC236}">
                <a16:creationId xmlns="" xmlns:a16="http://schemas.microsoft.com/office/drawing/2014/main" id="{51513247-810D-DF44-B417-CD164AAFE7FB}"/>
              </a:ext>
            </a:extLst>
          </p:cNvPr>
          <p:cNvSpPr txBox="1">
            <a:spLocks/>
          </p:cNvSpPr>
          <p:nvPr/>
        </p:nvSpPr>
        <p:spPr>
          <a:xfrm>
            <a:off x="5635771" y="1964433"/>
            <a:ext cx="2138469" cy="36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1400" b="1" dirty="0">
                <a:solidFill>
                  <a:srgbClr val="C00000"/>
                </a:solidFill>
                <a:latin typeface="Metropolis" pitchFamily="2" charset="77"/>
              </a:rPr>
              <a:t>Nunca/Muy poco</a:t>
            </a:r>
            <a:endParaRPr lang="es-ES" sz="1400" b="1" dirty="0">
              <a:solidFill>
                <a:srgbClr val="C00000"/>
              </a:solidFill>
              <a:latin typeface="Metropolis" pitchFamily="2" charset="77"/>
            </a:endParaRPr>
          </a:p>
        </p:txBody>
      </p:sp>
      <p:cxnSp>
        <p:nvCxnSpPr>
          <p:cNvPr id="45" name="Conector recto 44" title="Línea divisoria">
            <a:extLst>
              <a:ext uri="{FF2B5EF4-FFF2-40B4-BE49-F238E27FC236}">
                <a16:creationId xmlns="" xmlns:a16="http://schemas.microsoft.com/office/drawing/2014/main" id="{7B9DC923-BBCF-0148-A396-08F80300075F}"/>
              </a:ext>
            </a:extLst>
          </p:cNvPr>
          <p:cNvCxnSpPr>
            <a:cxnSpLocks/>
          </p:cNvCxnSpPr>
          <p:nvPr/>
        </p:nvCxnSpPr>
        <p:spPr>
          <a:xfrm>
            <a:off x="5634209" y="4865140"/>
            <a:ext cx="2140031" cy="25881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3371" y="2488981"/>
            <a:ext cx="1548000" cy="528696"/>
          </a:xfrm>
        </p:spPr>
        <p:txBody>
          <a:bodyPr rtlCol="0" anchor="ctr"/>
          <a:lstStyle/>
          <a:p>
            <a:r>
              <a:rPr lang="es-ES" sz="2000" b="1" dirty="0" smtClean="0">
                <a:solidFill>
                  <a:schemeClr val="accent3">
                    <a:lumMod val="75000"/>
                  </a:schemeClr>
                </a:solidFill>
                <a:latin typeface="Metropolis" pitchFamily="2" charset="77"/>
              </a:rPr>
              <a:t>4%</a:t>
            </a:r>
            <a:endParaRPr lang="es-ES" sz="2000" b="1" dirty="0">
              <a:solidFill>
                <a:schemeClr val="accent3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3" name="Flecha abajo 22"/>
          <p:cNvSpPr/>
          <p:nvPr/>
        </p:nvSpPr>
        <p:spPr>
          <a:xfrm>
            <a:off x="6946528" y="2681856"/>
            <a:ext cx="180000" cy="18000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3371" y="2938393"/>
            <a:ext cx="1548000" cy="528696"/>
          </a:xfrm>
        </p:spPr>
        <p:txBody>
          <a:bodyPr rtlCol="0" anchor="ctr"/>
          <a:lstStyle/>
          <a:p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1%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7" name="Flecha abajo 26"/>
          <p:cNvSpPr/>
          <p:nvPr/>
        </p:nvSpPr>
        <p:spPr>
          <a:xfrm rot="10800000">
            <a:off x="6946528" y="3131268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3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3371" y="3363341"/>
            <a:ext cx="1548000" cy="528696"/>
          </a:xfrm>
        </p:spPr>
        <p:txBody>
          <a:bodyPr rtlCol="0" anchor="ctr"/>
          <a:lstStyle/>
          <a:p>
            <a:r>
              <a:rPr lang="es-ES" sz="2000" b="1" dirty="0">
                <a:solidFill>
                  <a:srgbClr val="FF0000"/>
                </a:solidFill>
                <a:latin typeface="Metropolis" pitchFamily="2" charset="77"/>
              </a:rPr>
              <a:t>5</a:t>
            </a:r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5" name="Flecha abajo 34"/>
          <p:cNvSpPr/>
          <p:nvPr/>
        </p:nvSpPr>
        <p:spPr>
          <a:xfrm rot="10800000">
            <a:off x="6946528" y="3556216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3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3371" y="3770238"/>
            <a:ext cx="1548000" cy="528696"/>
          </a:xfrm>
        </p:spPr>
        <p:txBody>
          <a:bodyPr rtlCol="0" anchor="ctr"/>
          <a:lstStyle/>
          <a:p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1%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9" name="Flecha abajo 38"/>
          <p:cNvSpPr/>
          <p:nvPr/>
        </p:nvSpPr>
        <p:spPr>
          <a:xfrm rot="10800000">
            <a:off x="6946528" y="3963113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4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13371" y="4206661"/>
            <a:ext cx="1548000" cy="528696"/>
          </a:xfrm>
        </p:spPr>
        <p:txBody>
          <a:bodyPr rtlCol="0" anchor="ctr"/>
          <a:lstStyle/>
          <a:p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7%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1" name="Flecha abajo 40"/>
          <p:cNvSpPr/>
          <p:nvPr/>
        </p:nvSpPr>
        <p:spPr>
          <a:xfrm rot="10800000">
            <a:off x="6946528" y="4370671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34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2698" y="1796798"/>
            <a:ext cx="4685911" cy="505632"/>
          </a:xfrm>
        </p:spPr>
        <p:txBody>
          <a:bodyPr lIns="36000" tIns="36000" rIns="36000" bIns="36000" rtlCol="0" anchor="ctr"/>
          <a:lstStyle/>
          <a:p>
            <a:pPr algn="l"/>
            <a:r>
              <a:rPr lang="es-MX" b="1" dirty="0">
                <a:latin typeface="Metropolis" pitchFamily="2" charset="77"/>
              </a:rPr>
              <a:t>Sanitizar adecuadamente la basura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8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5248" y="1780086"/>
            <a:ext cx="1520517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rgbClr val="FF0000"/>
                </a:solidFill>
                <a:latin typeface="Metropolis" pitchFamily="2" charset="77"/>
              </a:rPr>
              <a:t>24%</a:t>
            </a:r>
            <a:endParaRPr lang="es-ES" sz="3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1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2698" y="2667999"/>
            <a:ext cx="4685911" cy="505632"/>
          </a:xfrm>
        </p:spPr>
        <p:txBody>
          <a:bodyPr lIns="36000" tIns="36000" rIns="36000" bIns="36000" rtlCol="0" anchor="ctr"/>
          <a:lstStyle/>
          <a:p>
            <a:pPr algn="l"/>
            <a:r>
              <a:rPr lang="es-MX" b="1" dirty="0">
                <a:latin typeface="Metropolis" pitchFamily="2" charset="77"/>
              </a:rPr>
              <a:t>Apoyar a sectores vulnerables y grupos de riesgo en mi familia a realizar actividades fuera del hogar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8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5248" y="2652583"/>
            <a:ext cx="1520517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rgbClr val="FF0000"/>
                </a:solidFill>
                <a:latin typeface="Metropolis" pitchFamily="2" charset="77"/>
              </a:rPr>
              <a:t>24%</a:t>
            </a:r>
            <a:endParaRPr lang="es-ES" sz="3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3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2698" y="4410402"/>
            <a:ext cx="4685911" cy="505632"/>
          </a:xfrm>
        </p:spPr>
        <p:txBody>
          <a:bodyPr lIns="36000" tIns="36000" rIns="36000" bIns="36000" rtlCol="0" anchor="ctr"/>
          <a:lstStyle/>
          <a:p>
            <a:pPr algn="l"/>
            <a:r>
              <a:rPr lang="es-MX" b="1" dirty="0" smtClean="0">
                <a:latin typeface="Metropolis" pitchFamily="2" charset="77"/>
              </a:rPr>
              <a:t>Limpieza </a:t>
            </a:r>
            <a:r>
              <a:rPr lang="es-MX" b="1" dirty="0">
                <a:latin typeface="Metropolis" pitchFamily="2" charset="77"/>
              </a:rPr>
              <a:t>y desinfección de productos que vienen del exterior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8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5248" y="4397577"/>
            <a:ext cx="1520517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rgbClr val="FF0000"/>
                </a:solidFill>
                <a:latin typeface="Metropolis" pitchFamily="2" charset="77"/>
              </a:rPr>
              <a:t>16%</a:t>
            </a:r>
            <a:endParaRPr lang="es-ES" sz="3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5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2698" y="5281604"/>
            <a:ext cx="4685911" cy="505632"/>
          </a:xfrm>
        </p:spPr>
        <p:txBody>
          <a:bodyPr lIns="36000" tIns="36000" rIns="36000" bIns="36000" rtlCol="0" anchor="ctr"/>
          <a:lstStyle/>
          <a:p>
            <a:pPr algn="l"/>
            <a:r>
              <a:rPr lang="es-MX" b="1" dirty="0" smtClean="0">
                <a:latin typeface="Metropolis" pitchFamily="2" charset="77"/>
              </a:rPr>
              <a:t>Practicar </a:t>
            </a:r>
            <a:r>
              <a:rPr lang="es-MX" b="1" dirty="0">
                <a:latin typeface="Metropolis" pitchFamily="2" charset="77"/>
              </a:rPr>
              <a:t>un resguardo corresponsable y </a:t>
            </a:r>
            <a:r>
              <a:rPr lang="es-MX" b="1" dirty="0" smtClean="0">
                <a:latin typeface="Metropolis" pitchFamily="2" charset="77"/>
              </a:rPr>
              <a:t>limitar la </a:t>
            </a:r>
            <a:r>
              <a:rPr lang="es-MX" b="1" dirty="0">
                <a:latin typeface="Metropolis" pitchFamily="2" charset="77"/>
              </a:rPr>
              <a:t>movilidad fuera del hogar únicamente a lo necesario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86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5248" y="5270072"/>
            <a:ext cx="1520517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rgbClr val="FF0000"/>
                </a:solidFill>
                <a:latin typeface="Metropolis" pitchFamily="2" charset="77"/>
              </a:rPr>
              <a:t>15%</a:t>
            </a:r>
            <a:endParaRPr lang="es-ES" sz="3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87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2698" y="3539200"/>
            <a:ext cx="4685911" cy="505632"/>
          </a:xfrm>
        </p:spPr>
        <p:txBody>
          <a:bodyPr lIns="36000" tIns="36000" rIns="36000" bIns="36000" rtlCol="0" anchor="ctr"/>
          <a:lstStyle/>
          <a:p>
            <a:pPr algn="l"/>
            <a:r>
              <a:rPr lang="es-MX" b="1" dirty="0" smtClean="0">
                <a:latin typeface="Metropolis" pitchFamily="2" charset="77"/>
              </a:rPr>
              <a:t>Limpieza y desinfección de ropa y calzado al reingresar al hogar</a:t>
            </a:r>
            <a:endParaRPr lang="es-ES" b="1" dirty="0">
              <a:latin typeface="Metropolis" pitchFamily="2" charset="77"/>
            </a:endParaRPr>
          </a:p>
        </p:txBody>
      </p:sp>
      <p:sp>
        <p:nvSpPr>
          <p:cNvPr id="8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5248" y="3525080"/>
            <a:ext cx="1520517" cy="528696"/>
          </a:xfrm>
        </p:spPr>
        <p:txBody>
          <a:bodyPr rtlCol="0" anchor="ctr"/>
          <a:lstStyle/>
          <a:p>
            <a:r>
              <a:rPr lang="es-ES" sz="3200" b="1" dirty="0" smtClean="0">
                <a:solidFill>
                  <a:srgbClr val="FF0000"/>
                </a:solidFill>
                <a:latin typeface="Metropolis" pitchFamily="2" charset="77"/>
              </a:rPr>
              <a:t>22%</a:t>
            </a:r>
            <a:endParaRPr lang="es-ES" sz="32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EA2DEDD8-248E-D54C-9BC8-4299D7374E43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Medidas de Prevención de Contagio (MPC)</a:t>
            </a:r>
          </a:p>
        </p:txBody>
      </p:sp>
      <p:sp>
        <p:nvSpPr>
          <p:cNvPr id="26" name="Marcador de número de diapositiva 2">
            <a:extLst>
              <a:ext uri="{FF2B5EF4-FFF2-40B4-BE49-F238E27FC236}">
                <a16:creationId xmlns="" xmlns:a16="http://schemas.microsoft.com/office/drawing/2014/main" id="{C061F137-73B6-444F-9BC6-6AFCDECC39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8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29" name="Marcador de texto 5">
            <a:extLst>
              <a:ext uri="{FF2B5EF4-FFF2-40B4-BE49-F238E27FC236}">
                <a16:creationId xmlns="" xmlns:a16="http://schemas.microsoft.com/office/drawing/2014/main" id="{15464B70-6D63-CE43-897E-686FA551C6A2}"/>
              </a:ext>
            </a:extLst>
          </p:cNvPr>
          <p:cNvSpPr txBox="1">
            <a:spLocks/>
          </p:cNvSpPr>
          <p:nvPr/>
        </p:nvSpPr>
        <p:spPr>
          <a:xfrm>
            <a:off x="244907" y="1300449"/>
            <a:ext cx="3791408" cy="36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1400" b="1" dirty="0">
                <a:solidFill>
                  <a:srgbClr val="C00000"/>
                </a:solidFill>
                <a:latin typeface="Metropolis" pitchFamily="2" charset="77"/>
              </a:rPr>
              <a:t>MPC </a:t>
            </a:r>
            <a:r>
              <a:rPr lang="es-MX" sz="1400" b="1" dirty="0" smtClean="0">
                <a:solidFill>
                  <a:srgbClr val="C00000"/>
                </a:solidFill>
                <a:latin typeface="Metropolis" pitchFamily="2" charset="77"/>
              </a:rPr>
              <a:t>consideradas de menor importancia</a:t>
            </a:r>
            <a:endParaRPr lang="es-ES" sz="1400" b="1" dirty="0">
              <a:solidFill>
                <a:srgbClr val="C00000"/>
              </a:solidFill>
              <a:latin typeface="Metropolis" pitchFamily="2" charset="77"/>
            </a:endParaRPr>
          </a:p>
        </p:txBody>
      </p:sp>
      <p:cxnSp>
        <p:nvCxnSpPr>
          <p:cNvPr id="30" name="Conector recto 29" title="Línea divisoria">
            <a:extLst>
              <a:ext uri="{FF2B5EF4-FFF2-40B4-BE49-F238E27FC236}">
                <a16:creationId xmlns="" xmlns:a16="http://schemas.microsoft.com/office/drawing/2014/main" id="{0F42958B-3ED8-534A-BA3D-7B0B33D78844}"/>
              </a:ext>
            </a:extLst>
          </p:cNvPr>
          <p:cNvCxnSpPr>
            <a:cxnSpLocks/>
          </p:cNvCxnSpPr>
          <p:nvPr/>
        </p:nvCxnSpPr>
        <p:spPr>
          <a:xfrm flipV="1">
            <a:off x="244907" y="1644650"/>
            <a:ext cx="4710290" cy="1309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 title="Línea divisoria">
            <a:extLst>
              <a:ext uri="{FF2B5EF4-FFF2-40B4-BE49-F238E27FC236}">
                <a16:creationId xmlns="" xmlns:a16="http://schemas.microsoft.com/office/drawing/2014/main" id="{1217832A-62D3-D646-8C8A-2D489AD06902}"/>
              </a:ext>
            </a:extLst>
          </p:cNvPr>
          <p:cNvCxnSpPr>
            <a:cxnSpLocks/>
          </p:cNvCxnSpPr>
          <p:nvPr/>
        </p:nvCxnSpPr>
        <p:spPr>
          <a:xfrm flipV="1">
            <a:off x="244907" y="5938246"/>
            <a:ext cx="4685911" cy="1618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ítulo 4">
            <a:extLst>
              <a:ext uri="{FF2B5EF4-FFF2-40B4-BE49-F238E27FC236}">
                <a16:creationId xmlns="" xmlns:a16="http://schemas.microsoft.com/office/drawing/2014/main" id="{2E95382E-3316-D948-8F40-FF405EB636E4}"/>
              </a:ext>
            </a:extLst>
          </p:cNvPr>
          <p:cNvSpPr txBox="1">
            <a:spLocks/>
          </p:cNvSpPr>
          <p:nvPr/>
        </p:nvSpPr>
        <p:spPr>
          <a:xfrm>
            <a:off x="244907" y="1058982"/>
            <a:ext cx="6274719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600" kern="1200" spc="-15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spc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Importancia de las MPC</a:t>
            </a:r>
            <a:endParaRPr lang="es-ES" sz="2000" b="1" spc="0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</p:txBody>
      </p:sp>
      <p:cxnSp>
        <p:nvCxnSpPr>
          <p:cNvPr id="36" name="Conector recto 35" title="Línea divisoria">
            <a:extLst>
              <a:ext uri="{FF2B5EF4-FFF2-40B4-BE49-F238E27FC236}">
                <a16:creationId xmlns="" xmlns:a16="http://schemas.microsoft.com/office/drawing/2014/main" id="{838C6ECA-F956-1F42-9771-7F5A04A674D3}"/>
              </a:ext>
            </a:extLst>
          </p:cNvPr>
          <p:cNvCxnSpPr>
            <a:cxnSpLocks/>
          </p:cNvCxnSpPr>
          <p:nvPr/>
        </p:nvCxnSpPr>
        <p:spPr>
          <a:xfrm>
            <a:off x="5129242" y="1644650"/>
            <a:ext cx="2240549" cy="1309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5">
            <a:extLst>
              <a:ext uri="{FF2B5EF4-FFF2-40B4-BE49-F238E27FC236}">
                <a16:creationId xmlns="" xmlns:a16="http://schemas.microsoft.com/office/drawing/2014/main" id="{51513247-810D-DF44-B417-CD164AAFE7FB}"/>
              </a:ext>
            </a:extLst>
          </p:cNvPr>
          <p:cNvSpPr txBox="1">
            <a:spLocks/>
          </p:cNvSpPr>
          <p:nvPr/>
        </p:nvSpPr>
        <p:spPr>
          <a:xfrm>
            <a:off x="5130804" y="1267273"/>
            <a:ext cx="2238987" cy="36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1400" b="1" dirty="0" smtClean="0">
                <a:solidFill>
                  <a:srgbClr val="C00000"/>
                </a:solidFill>
                <a:latin typeface="Metropolis" pitchFamily="2" charset="77"/>
              </a:rPr>
              <a:t>Poco / Nada importante</a:t>
            </a:r>
            <a:endParaRPr lang="es-ES" sz="1400" b="1" dirty="0">
              <a:solidFill>
                <a:srgbClr val="C00000"/>
              </a:solidFill>
              <a:latin typeface="Metropolis" pitchFamily="2" charset="77"/>
            </a:endParaRPr>
          </a:p>
        </p:txBody>
      </p:sp>
      <p:cxnSp>
        <p:nvCxnSpPr>
          <p:cNvPr id="45" name="Conector recto 44" title="Línea divisoria">
            <a:extLst>
              <a:ext uri="{FF2B5EF4-FFF2-40B4-BE49-F238E27FC236}">
                <a16:creationId xmlns="" xmlns:a16="http://schemas.microsoft.com/office/drawing/2014/main" id="{7B9DC923-BBCF-0148-A396-08F80300075F}"/>
              </a:ext>
            </a:extLst>
          </p:cNvPr>
          <p:cNvCxnSpPr>
            <a:cxnSpLocks/>
          </p:cNvCxnSpPr>
          <p:nvPr/>
        </p:nvCxnSpPr>
        <p:spPr>
          <a:xfrm>
            <a:off x="5129242" y="5928551"/>
            <a:ext cx="2240549" cy="25881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08404" y="2748982"/>
            <a:ext cx="1548000" cy="528696"/>
          </a:xfrm>
        </p:spPr>
        <p:txBody>
          <a:bodyPr rtlCol="0" anchor="ctr"/>
          <a:lstStyle/>
          <a:p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3%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27" name="Flecha abajo 26"/>
          <p:cNvSpPr/>
          <p:nvPr/>
        </p:nvSpPr>
        <p:spPr>
          <a:xfrm rot="10800000">
            <a:off x="6441561" y="2857192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3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08404" y="3624306"/>
            <a:ext cx="1548000" cy="528696"/>
          </a:xfrm>
        </p:spPr>
        <p:txBody>
          <a:bodyPr rtlCol="0" anchor="ctr"/>
          <a:lstStyle/>
          <a:p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5%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5" name="Flecha abajo 34"/>
          <p:cNvSpPr/>
          <p:nvPr/>
        </p:nvSpPr>
        <p:spPr>
          <a:xfrm rot="10800000">
            <a:off x="6441561" y="3732516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38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08404" y="4467936"/>
            <a:ext cx="1548000" cy="528696"/>
          </a:xfrm>
        </p:spPr>
        <p:txBody>
          <a:bodyPr rtlCol="0" anchor="ctr"/>
          <a:lstStyle/>
          <a:p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6%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39" name="Flecha abajo 38"/>
          <p:cNvSpPr/>
          <p:nvPr/>
        </p:nvSpPr>
        <p:spPr>
          <a:xfrm rot="10800000">
            <a:off x="6441561" y="4576146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40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08404" y="5325872"/>
            <a:ext cx="1548000" cy="528696"/>
          </a:xfrm>
        </p:spPr>
        <p:txBody>
          <a:bodyPr rtlCol="0" anchor="ctr"/>
          <a:lstStyle/>
          <a:p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7%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1" name="Flecha abajo 40"/>
          <p:cNvSpPr/>
          <p:nvPr/>
        </p:nvSpPr>
        <p:spPr>
          <a:xfrm rot="10800000">
            <a:off x="6441561" y="5434082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42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08404" y="1861924"/>
            <a:ext cx="1548000" cy="528696"/>
          </a:xfrm>
        </p:spPr>
        <p:txBody>
          <a:bodyPr rtlCol="0" anchor="ctr"/>
          <a:lstStyle/>
          <a:p>
            <a:r>
              <a:rPr lang="es-ES" sz="2000" b="1" dirty="0">
                <a:solidFill>
                  <a:srgbClr val="FF0000"/>
                </a:solidFill>
                <a:latin typeface="Metropolis" pitchFamily="2" charset="77"/>
              </a:rPr>
              <a:t>4</a:t>
            </a:r>
            <a:r>
              <a:rPr lang="es-ES" sz="2000" b="1" dirty="0" smtClean="0">
                <a:solidFill>
                  <a:srgbClr val="FF0000"/>
                </a:solidFill>
                <a:latin typeface="Metropolis" pitchFamily="2" charset="77"/>
              </a:rPr>
              <a:t>%</a:t>
            </a:r>
            <a:endParaRPr lang="es-ES" sz="2000" b="1" dirty="0">
              <a:solidFill>
                <a:srgbClr val="FF0000"/>
              </a:solidFill>
              <a:latin typeface="Metropolis" pitchFamily="2" charset="77"/>
            </a:endParaRPr>
          </a:p>
        </p:txBody>
      </p:sp>
      <p:sp>
        <p:nvSpPr>
          <p:cNvPr id="43" name="Flecha abajo 42"/>
          <p:cNvSpPr/>
          <p:nvPr/>
        </p:nvSpPr>
        <p:spPr>
          <a:xfrm rot="10800000">
            <a:off x="6441561" y="1970134"/>
            <a:ext cx="180000" cy="180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44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628921" y="4538865"/>
            <a:ext cx="4532355" cy="1029283"/>
          </a:xfrm>
          <a:prstGeom prst="rect">
            <a:avLst/>
          </a:prstGeom>
        </p:spPr>
        <p:txBody>
          <a:bodyPr rtlCol="0" anchor="ctr"/>
          <a:lstStyle/>
          <a:p>
            <a:pPr marL="0" indent="0" rtl="0">
              <a:spcBef>
                <a:spcPts val="0"/>
              </a:spcBef>
              <a:spcAft>
                <a:spcPts val="300"/>
              </a:spcAft>
              <a:buNone/>
            </a:pP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En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promedio </a:t>
            </a:r>
          </a:p>
          <a:p>
            <a:pPr marL="0" indent="0" rtl="0">
              <a:spcBef>
                <a:spcPts val="0"/>
              </a:spcBef>
              <a:spcAft>
                <a:spcPts val="300"/>
              </a:spcAft>
              <a:buNone/>
            </a:pP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- 21%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de los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estudiantes</a:t>
            </a:r>
          </a:p>
          <a:p>
            <a:pPr marL="0" indent="0" rtl="0">
              <a:spcBef>
                <a:spcPts val="0"/>
              </a:spcBef>
              <a:spcAft>
                <a:spcPts val="300"/>
              </a:spcAft>
              <a:buNone/>
            </a:pP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- 17% de los administrativos</a:t>
            </a:r>
            <a:endParaRPr lang="es-ES" sz="2000" b="1" dirty="0">
              <a:solidFill>
                <a:schemeClr val="tx1">
                  <a:lumMod val="75000"/>
                  <a:lumOff val="25000"/>
                </a:schemeClr>
              </a:solidFill>
              <a:latin typeface="Metropolis" pitchFamily="2" charset="77"/>
            </a:endParaRPr>
          </a:p>
          <a:p>
            <a:pPr marL="0" indent="0" rtl="0">
              <a:spcBef>
                <a:spcPts val="0"/>
              </a:spcBef>
              <a:spcAft>
                <a:spcPts val="300"/>
              </a:spcAft>
              <a:buNone/>
            </a:pP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- 12% de los académicos </a:t>
            </a:r>
          </a:p>
          <a:p>
            <a:pPr marL="0" indent="0" rtl="0">
              <a:spcBef>
                <a:spcPts val="0"/>
              </a:spcBef>
              <a:spcAft>
                <a:spcPts val="300"/>
              </a:spcAft>
              <a:buNone/>
            </a:pP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Relajan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las MPC al realizarlas </a:t>
            </a:r>
            <a:r>
              <a:rPr lang="es-ES" sz="2000" b="1" dirty="0">
                <a:solidFill>
                  <a:srgbClr val="C00000"/>
                </a:solidFill>
                <a:latin typeface="Metropolis" pitchFamily="2" charset="77"/>
              </a:rPr>
              <a:t>ocasionalmente, muy poco o nunca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.</a:t>
            </a:r>
          </a:p>
        </p:txBody>
      </p:sp>
      <p:pic>
        <p:nvPicPr>
          <p:cNvPr id="2050" name="Picture 2" descr="Permanecen 33 mil 44 mexiquenses en resguardo domiciliario por COVID - 8  Columna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16"/>
          <a:stretch/>
        </p:blipFill>
        <p:spPr bwMode="auto">
          <a:xfrm>
            <a:off x="7628922" y="861139"/>
            <a:ext cx="4532356" cy="318369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73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7829" y="1738518"/>
            <a:ext cx="1191972" cy="1330525"/>
          </a:xfrm>
        </p:spPr>
        <p:txBody>
          <a:bodyPr rtlCol="0" anchor="ctr"/>
          <a:lstStyle/>
          <a:p>
            <a:pPr rtl="0"/>
            <a:r>
              <a:rPr lang="es-ES" sz="11500" dirty="0">
                <a:solidFill>
                  <a:srgbClr val="93004A"/>
                </a:solidFill>
                <a:latin typeface="Metropolis Light" pitchFamily="2" charset="77"/>
              </a:rPr>
              <a:t>1°</a:t>
            </a:r>
            <a:r>
              <a:rPr lang="es-ES" sz="8800" dirty="0">
                <a:solidFill>
                  <a:srgbClr val="93004A"/>
                </a:solidFill>
                <a:latin typeface="Metropolis Light" pitchFamily="2" charset="77"/>
              </a:rPr>
              <a:t>   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="" xmlns:a16="http://schemas.microsoft.com/office/drawing/2014/main" id="{EE3A3FBF-F2B1-44B8-A094-309A3BFDBA25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256550" y="3899527"/>
            <a:ext cx="5516453" cy="1128476"/>
          </a:xfrm>
        </p:spPr>
        <p:txBody>
          <a:bodyPr rtlCol="0" anchor="ctr"/>
          <a:lstStyle/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sz="16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3 de cada 10 estudiantes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universitarios </a:t>
            </a: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tienen dificultades económicas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para poder cumplir con las MPC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MX" b="1" dirty="0">
                <a:solidFill>
                  <a:srgbClr val="93004A"/>
                </a:solidFill>
                <a:latin typeface="Metropolis" pitchFamily="2" charset="77"/>
              </a:rPr>
              <a:t>La falta de recursos económicos impide a la comunidad mantener resguardo domiciliario además dificulta la posibilidad de adquirir los insumos para la limpieza en el hogar</a:t>
            </a:r>
            <a:r>
              <a:rPr lang="es-MX" b="1" dirty="0" smtClean="0">
                <a:solidFill>
                  <a:srgbClr val="93004A"/>
                </a:solidFill>
                <a:latin typeface="Metropolis" pitchFamily="2" charset="77"/>
              </a:rPr>
              <a:t>.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s-ES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27% de los universitarios</a:t>
            </a:r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 consideran que tendrían dificultades económicas para </a:t>
            </a:r>
            <a:r>
              <a:rPr lang="es-MX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acceder a servicio médico en caso de algún posible contagio </a:t>
            </a:r>
            <a:endParaRPr lang="es-ES" b="1" dirty="0">
              <a:solidFill>
                <a:schemeClr val="accent6">
                  <a:lumMod val="75000"/>
                </a:schemeClr>
              </a:solidFill>
              <a:latin typeface="Metropolis" pitchFamily="2" charset="77"/>
            </a:endParaRPr>
          </a:p>
        </p:txBody>
      </p:sp>
      <p:sp>
        <p:nvSpPr>
          <p:cNvPr id="12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5485" y="2277178"/>
            <a:ext cx="2285305" cy="735800"/>
          </a:xfrm>
        </p:spPr>
        <p:txBody>
          <a:bodyPr rtlCol="0" anchor="ctr"/>
          <a:lstStyle/>
          <a:p>
            <a:pPr rtl="0"/>
            <a:r>
              <a:rPr lang="es-ES" sz="2000" b="1" dirty="0">
                <a:solidFill>
                  <a:srgbClr val="93004A"/>
                </a:solidFill>
                <a:latin typeface="Metropolis" pitchFamily="2" charset="77"/>
              </a:rPr>
              <a:t>Falta de recursos económicos</a:t>
            </a:r>
          </a:p>
        </p:txBody>
      </p:sp>
      <p:sp>
        <p:nvSpPr>
          <p:cNvPr id="44" name="Marcador de texto 7">
            <a:extLst>
              <a:ext uri="{FF2B5EF4-FFF2-40B4-BE49-F238E27FC236}">
                <a16:creationId xmlns="" xmlns:a16="http://schemas.microsoft.com/office/drawing/2014/main" id="{4B353756-1A24-435F-9F00-9485171661F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6550" y="901157"/>
            <a:ext cx="5707522" cy="1003277"/>
          </a:xfrm>
        </p:spPr>
        <p:txBody>
          <a:bodyPr rtlCol="0" anchor="ctr"/>
          <a:lstStyle/>
          <a:p>
            <a:pPr rtl="0">
              <a:spcBef>
                <a:spcPts val="300"/>
              </a:spcBef>
              <a:spcAft>
                <a:spcPts val="300"/>
              </a:spcAft>
            </a:pPr>
            <a:r>
              <a:rPr lang="es-ES" sz="2000" b="1" dirty="0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El 70% de los universitarios considera </a:t>
            </a:r>
            <a:r>
              <a:rPr lang="es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no tener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etropolis" pitchFamily="2" charset="77"/>
              </a:rPr>
              <a:t>ninguna dificultad para seguir las MPC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="" xmlns:a16="http://schemas.microsoft.com/office/drawing/2014/main" id="{20AA6515-2AC6-7E4B-86DE-211CC0577CCB}"/>
              </a:ext>
            </a:extLst>
          </p:cNvPr>
          <p:cNvSpPr/>
          <p:nvPr/>
        </p:nvSpPr>
        <p:spPr>
          <a:xfrm>
            <a:off x="1860115" y="-1"/>
            <a:ext cx="10331885" cy="720239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t>Factores que dificultan a la comunidad universitaria seguir las medidas de prevención de contagio (MPC)</a:t>
            </a:r>
          </a:p>
        </p:txBody>
      </p:sp>
      <p:sp>
        <p:nvSpPr>
          <p:cNvPr id="16" name="Marcador de número de diapositiva 2">
            <a:extLst>
              <a:ext uri="{FF2B5EF4-FFF2-40B4-BE49-F238E27FC236}">
                <a16:creationId xmlns="" xmlns:a16="http://schemas.microsoft.com/office/drawing/2014/main" id="{8EF56DAC-EB81-9645-844F-A153CCE110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44433"/>
            <a:ext cx="420000" cy="279292"/>
          </a:xfrm>
          <a:noFill/>
        </p:spPr>
        <p:txBody>
          <a:bodyPr rtlCol="0"/>
          <a:lstStyle/>
          <a:p>
            <a:pPr rtl="0"/>
            <a:fld id="{4B73C415-D670-4716-A5EC-CC4D52CA2BAC}" type="slidenum">
              <a:rPr lang="es-ES" b="1" smtClean="0">
                <a:solidFill>
                  <a:schemeClr val="accent4">
                    <a:lumMod val="75000"/>
                  </a:schemeClr>
                </a:solidFill>
                <a:latin typeface="Metropolis" pitchFamily="2" charset="77"/>
              </a:rPr>
              <a:pPr rtl="0"/>
              <a:t>9</a:t>
            </a:fld>
            <a:endParaRPr lang="es-ES" b="1" dirty="0">
              <a:solidFill>
                <a:schemeClr val="accent4">
                  <a:lumMod val="75000"/>
                </a:schemeClr>
              </a:solidFill>
              <a:latin typeface="Metropolis" pitchFamily="2" charset="77"/>
            </a:endParaRPr>
          </a:p>
        </p:txBody>
      </p:sp>
      <p:cxnSp>
        <p:nvCxnSpPr>
          <p:cNvPr id="21" name="Conector recto 20" title="Línea divisoria">
            <a:extLst>
              <a:ext uri="{FF2B5EF4-FFF2-40B4-BE49-F238E27FC236}">
                <a16:creationId xmlns="" xmlns:a16="http://schemas.microsoft.com/office/drawing/2014/main" id="{5E06F8FD-C9C1-0048-B916-BBE818A17CF4}"/>
              </a:ext>
            </a:extLst>
          </p:cNvPr>
          <p:cNvCxnSpPr>
            <a:cxnSpLocks/>
          </p:cNvCxnSpPr>
          <p:nvPr/>
        </p:nvCxnSpPr>
        <p:spPr bwMode="ltGray">
          <a:xfrm flipH="1" flipV="1">
            <a:off x="5877661" y="1151468"/>
            <a:ext cx="1" cy="4742115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texto 6">
            <a:extLst>
              <a:ext uri="{FF2B5EF4-FFF2-40B4-BE49-F238E27FC236}">
                <a16:creationId xmlns="" xmlns:a16="http://schemas.microsoft.com/office/drawing/2014/main" id="{34535CB7-70A5-4E0C-835B-C50960E5BC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77365" y="2183264"/>
            <a:ext cx="2236080" cy="506587"/>
          </a:xfrm>
          <a:prstGeom prst="rect">
            <a:avLst/>
          </a:prstGeom>
        </p:spPr>
        <p:txBody>
          <a:bodyPr rtlCol="0" anchor="ctr"/>
          <a:lstStyle/>
          <a:p>
            <a:pPr marL="0" indent="0" algn="ctr">
              <a:buNone/>
            </a:pPr>
            <a:r>
              <a:rPr lang="es-ES" sz="4400" b="1" dirty="0" smtClean="0">
                <a:solidFill>
                  <a:srgbClr val="FFCC00"/>
                </a:solidFill>
                <a:latin typeface="Metropolis" pitchFamily="2" charset="77"/>
              </a:rPr>
              <a:t>= </a:t>
            </a:r>
            <a:r>
              <a:rPr lang="es-ES" sz="4000" b="1" dirty="0" smtClean="0">
                <a:solidFill>
                  <a:srgbClr val="FFCC00"/>
                </a:solidFill>
                <a:latin typeface="Metropolis" pitchFamily="2" charset="77"/>
              </a:rPr>
              <a:t>2020</a:t>
            </a:r>
            <a:endParaRPr lang="es-ES" sz="4000" b="1" dirty="0">
              <a:solidFill>
                <a:srgbClr val="FFCC00"/>
              </a:solidFill>
              <a:latin typeface="Metropolis" pitchFamily="2" charset="77"/>
            </a:endParaRPr>
          </a:p>
        </p:txBody>
      </p:sp>
      <p:graphicFrame>
        <p:nvGraphicFramePr>
          <p:cNvPr id="23" name="Gráfico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308732"/>
              </p:ext>
            </p:extLst>
          </p:nvPr>
        </p:nvGraphicFramePr>
        <p:xfrm>
          <a:off x="5877661" y="1029286"/>
          <a:ext cx="6314339" cy="4943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174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Great Pitch Decks - Technology">
      <a:dk1>
        <a:sysClr val="windowText" lastClr="000000"/>
      </a:dk1>
      <a:lt1>
        <a:sysClr val="window" lastClr="FFFFFF"/>
      </a:lt1>
      <a:dk2>
        <a:srgbClr val="12121E"/>
      </a:dk2>
      <a:lt2>
        <a:srgbClr val="F2F2F2"/>
      </a:lt2>
      <a:accent1>
        <a:srgbClr val="00B0F0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ECCF3"/>
      </a:hlink>
      <a:folHlink>
        <a:srgbClr val="7F7F7F"/>
      </a:folHlink>
    </a:clrScheme>
    <a:fontScheme name="Custom 141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702_TF33781529" id="{B1D49CA5-A37F-4481-9498-089364DEF8BB}" vid="{7B5EDC1C-062C-4068-BE08-41B71567A64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at Pitch Decks - Technology">
    <a:dk1>
      <a:sysClr val="windowText" lastClr="000000"/>
    </a:dk1>
    <a:lt1>
      <a:sysClr val="window" lastClr="FFFFFF"/>
    </a:lt1>
    <a:dk2>
      <a:srgbClr val="12121E"/>
    </a:dk2>
    <a:lt2>
      <a:srgbClr val="F2F2F2"/>
    </a:lt2>
    <a:accent1>
      <a:srgbClr val="00B0F0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ECCF3"/>
    </a:hlink>
    <a:folHlink>
      <a:srgbClr val="7F7F7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tecnología</Template>
  <TotalTime>0</TotalTime>
  <Words>3572</Words>
  <Application>Microsoft Office PowerPoint</Application>
  <PresentationFormat>Panorámica</PresentationFormat>
  <Paragraphs>899</Paragraphs>
  <Slides>40</Slides>
  <Notes>35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50" baseType="lpstr">
      <vt:lpstr>Arial</vt:lpstr>
      <vt:lpstr>Arial Black</vt:lpstr>
      <vt:lpstr>Calibri</vt:lpstr>
      <vt:lpstr>Metropolis</vt:lpstr>
      <vt:lpstr>Metropolis Light</vt:lpstr>
      <vt:lpstr>Metropolis Thin</vt:lpstr>
      <vt:lpstr>Tahoma</vt:lpstr>
      <vt:lpstr>Times New Roman</vt:lpstr>
      <vt:lpstr>Tipo de letra del sistema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Brecha digital en México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2020-10-16T04:36:00Z</dcterms:created>
  <dcterms:modified xsi:type="dcterms:W3CDTF">2022-02-19T02:25:12Z</dcterms:modified>
  <cp:category/>
</cp:coreProperties>
</file>